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4" d="100"/>
          <a:sy n="54" d="100"/>
        </p:scale>
        <p:origin x="-966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9B091D-E7B0-429C-BA3E-741CE1A4A9D1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C64D3-B1B8-4D5F-AC95-775D3C72B4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61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C64D3-B1B8-4D5F-AC95-775D3C72B453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30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5CE5D-2CAD-43BD-A3BC-6AB8A247C9D0}" type="datetimeFigureOut">
              <a:rPr lang="ru-RU" smtClean="0"/>
              <a:t>28.11.2018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2F91A-0B1F-40CA-B18A-95EB0C48FBE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Рациональные уравнения</a:t>
            </a:r>
            <a:endParaRPr lang="ru-RU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229600" cy="59118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Cambria" pitchFamily="18" charset="0"/>
              </a:rPr>
              <a:t>Рассмотрим два уравнения:</a:t>
            </a:r>
          </a:p>
          <a:p>
            <a:pPr>
              <a:buNone/>
            </a:pPr>
            <a:endParaRPr lang="ru-RU" sz="2400" dirty="0">
              <a:latin typeface="Cambria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1071546"/>
            <a:ext cx="1581150" cy="542925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071546"/>
            <a:ext cx="1362075" cy="533400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1714488"/>
            <a:ext cx="1409700" cy="533400"/>
          </a:xfrm>
          <a:prstGeom prst="rect">
            <a:avLst/>
          </a:prstGeom>
          <a:noFill/>
        </p:spPr>
      </p:pic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3438" y="1714488"/>
            <a:ext cx="1409700" cy="5334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892943" y="2185893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mbria" pitchFamily="18" charset="0"/>
              </a:rPr>
              <a:t>Два уравнения называют </a:t>
            </a:r>
            <a:r>
              <a:rPr lang="ru-RU" sz="2400" b="1" i="1" dirty="0" smtClean="0">
                <a:solidFill>
                  <a:srgbClr val="FF0000"/>
                </a:solidFill>
                <a:latin typeface="Cambria" pitchFamily="18" charset="0"/>
              </a:rPr>
              <a:t>равносильными</a:t>
            </a:r>
            <a:r>
              <a:rPr lang="ru-RU" sz="2400" dirty="0" smtClean="0">
                <a:latin typeface="Cambria" pitchFamily="18" charset="0"/>
              </a:rPr>
              <a:t>, если они имеют одни и те же корни или каждое из уравнений не имеет корней</a:t>
            </a:r>
            <a:endParaRPr lang="ru-RU" sz="2400" dirty="0">
              <a:latin typeface="Cambria" pitchFamily="18" charset="0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500438"/>
            <a:ext cx="3143250" cy="533400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4071942"/>
            <a:ext cx="3143250" cy="533400"/>
          </a:xfrm>
          <a:prstGeom prst="rect">
            <a:avLst/>
          </a:prstGeom>
          <a:noFill/>
        </p:spPr>
      </p:pic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4572008"/>
            <a:ext cx="1409700" cy="533400"/>
          </a:xfrm>
          <a:prstGeom prst="rect">
            <a:avLst/>
          </a:prstGeom>
          <a:noFill/>
        </p:spPr>
      </p:pic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5143512"/>
            <a:ext cx="1409700" cy="533400"/>
          </a:xfrm>
          <a:prstGeom prst="rect">
            <a:avLst/>
          </a:prstGeom>
          <a:noFill/>
        </p:spPr>
      </p:pic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0" y="990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285728"/>
            <a:ext cx="76438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ambria" pitchFamily="18" charset="0"/>
              </a:rPr>
              <a:t>Уравнение, левая и правая часть которого являются рациональными выражениями, называют </a:t>
            </a:r>
            <a:r>
              <a:rPr lang="ru-RU" sz="2000" b="1" i="1" dirty="0" smtClean="0">
                <a:solidFill>
                  <a:srgbClr val="FF0000"/>
                </a:solidFill>
                <a:latin typeface="Cambria" pitchFamily="18" charset="0"/>
              </a:rPr>
              <a:t>рациональными</a:t>
            </a:r>
            <a:r>
              <a:rPr lang="ru-RU" sz="2000" dirty="0" smtClean="0">
                <a:latin typeface="Cambria" pitchFamily="18" charset="0"/>
              </a:rPr>
              <a:t>.</a:t>
            </a:r>
            <a:endParaRPr lang="ru-RU" sz="2000" dirty="0">
              <a:latin typeface="Cambria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1142984"/>
            <a:ext cx="3514725" cy="5334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572000" y="1142984"/>
            <a:ext cx="3015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Cambria" pitchFamily="18" charset="0"/>
              </a:rPr>
              <a:t>Целое рациональное уравнение</a:t>
            </a:r>
            <a:endParaRPr lang="ru-RU" i="1" dirty="0">
              <a:latin typeface="Cambria" pitchFamily="18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1928802"/>
            <a:ext cx="3476625" cy="1038225"/>
          </a:xfrm>
          <a:prstGeom prst="rect">
            <a:avLst/>
          </a:prstGeom>
          <a:noFill/>
        </p:spPr>
      </p:pic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214686"/>
            <a:ext cx="2886075" cy="1038225"/>
          </a:xfrm>
          <a:prstGeom prst="rect">
            <a:avLst/>
          </a:prstGeom>
          <a:noFill/>
        </p:spPr>
      </p:pic>
      <p:sp>
        <p:nvSpPr>
          <p:cNvPr id="17" name="Правая фигурная скобка 16"/>
          <p:cNvSpPr/>
          <p:nvPr/>
        </p:nvSpPr>
        <p:spPr>
          <a:xfrm>
            <a:off x="4429124" y="2143116"/>
            <a:ext cx="216024" cy="2520280"/>
          </a:xfrm>
          <a:prstGeom prst="righ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5000628" y="2928934"/>
            <a:ext cx="3215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Cambria" pitchFamily="18" charset="0"/>
              </a:rPr>
              <a:t>Дробные рациональные уравнения</a:t>
            </a:r>
            <a:endParaRPr lang="ru-RU" i="1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extBox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95536" y="917327"/>
            <a:ext cx="1877565" cy="618311"/>
          </a:xfrm>
          <a:prstGeom prst="rect">
            <a:avLst/>
          </a:prstGeo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14348" y="1428736"/>
            <a:ext cx="2370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Ответ: 1,5</a:t>
            </a:r>
            <a:endParaRPr lang="ru-RU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42852"/>
            <a:ext cx="3105150" cy="1038225"/>
          </a:xfrm>
          <a:prstGeom prst="rect">
            <a:avLst/>
          </a:prstGeom>
          <a:noFill/>
        </p:spPr>
      </p:pic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928802"/>
            <a:ext cx="3648075" cy="1076325"/>
          </a:xfrm>
          <a:prstGeom prst="rect">
            <a:avLst/>
          </a:prstGeom>
          <a:noFill/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1533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2000240"/>
            <a:ext cx="1409700" cy="1057275"/>
          </a:xfrm>
          <a:prstGeom prst="rect">
            <a:avLst/>
          </a:prstGeom>
          <a:noFill/>
        </p:spPr>
      </p:pic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10572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2071678"/>
            <a:ext cx="1323975" cy="923925"/>
          </a:xfrm>
          <a:prstGeom prst="rect">
            <a:avLst/>
          </a:prstGeom>
          <a:noFill/>
        </p:spPr>
      </p:pic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5" name="Picture 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3786190"/>
            <a:ext cx="4419600" cy="1095375"/>
          </a:xfrm>
          <a:prstGeom prst="rect">
            <a:avLst/>
          </a:prstGeom>
          <a:noFill/>
        </p:spPr>
      </p:pic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1552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42910" y="5286388"/>
            <a:ext cx="1150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Ответ:  - 4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555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14290"/>
            <a:ext cx="84296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Cambria" pitchFamily="18" charset="0"/>
              </a:rPr>
              <a:t>Турист проплыл на лодке 3 км по течению реки и 2 км против течения за 30 минут. Найдите скорость лодки в стоячей воде, если скорость течения реки равна 2 км/ч.</a:t>
            </a:r>
            <a:endParaRPr lang="ru-RU" sz="2000" dirty="0">
              <a:latin typeface="Cambria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00100" y="1397000"/>
          <a:ext cx="6619900" cy="22034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57388"/>
                <a:gridCol w="1452562"/>
                <a:gridCol w="1654975"/>
                <a:gridCol w="1654975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Cambria" pitchFamily="18" charset="0"/>
                        </a:rPr>
                        <a:t>Скорость (км/ч)</a:t>
                      </a:r>
                      <a:endParaRPr lang="ru-RU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Cambria" pitchFamily="18" charset="0"/>
                        </a:rPr>
                        <a:t>Время (ч)</a:t>
                      </a:r>
                      <a:endParaRPr lang="ru-RU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Cambria" pitchFamily="18" charset="0"/>
                        </a:rPr>
                        <a:t>Расстояние (км)</a:t>
                      </a:r>
                      <a:endParaRPr lang="ru-RU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53466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Cambria" pitchFamily="18" charset="0"/>
                        </a:rPr>
                        <a:t>По течению</a:t>
                      </a:r>
                      <a:endParaRPr lang="ru-RU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Cambria" pitchFamily="18" charset="0"/>
                        </a:rPr>
                        <a:t>Против течения</a:t>
                      </a:r>
                      <a:endParaRPr lang="ru-RU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Cambria" pitchFamily="18" charset="0"/>
                        </a:rPr>
                        <a:t>Собственная</a:t>
                      </a:r>
                      <a:endParaRPr lang="ru-RU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86116" y="314324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Х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43240" y="2071678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Х + 2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14678" y="2643182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Х – 2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572264" y="2071678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572264" y="2643182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2000240"/>
            <a:ext cx="504825" cy="523875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2571744"/>
            <a:ext cx="504825" cy="514350"/>
          </a:xfrm>
          <a:prstGeom prst="rect">
            <a:avLst/>
          </a:prstGeom>
          <a:noFill/>
        </p:spPr>
      </p:pic>
      <p:sp>
        <p:nvSpPr>
          <p:cNvPr id="19463" name="AutoShape 7"/>
          <p:cNvSpPr>
            <a:spLocks/>
          </p:cNvSpPr>
          <p:nvPr/>
        </p:nvSpPr>
        <p:spPr bwMode="auto">
          <a:xfrm>
            <a:off x="5357818" y="2143116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2285992"/>
            <a:ext cx="123825" cy="514350"/>
          </a:xfrm>
          <a:prstGeom prst="rect">
            <a:avLst/>
          </a:prstGeom>
          <a:noFill/>
        </p:spPr>
      </p:pic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66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4000504"/>
            <a:ext cx="2667000" cy="809625"/>
          </a:xfrm>
          <a:prstGeom prst="rect">
            <a:avLst/>
          </a:prstGeom>
          <a:noFill/>
        </p:spPr>
      </p:pic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42976" y="5429264"/>
            <a:ext cx="1741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Cambria" pitchFamily="18" charset="0"/>
              </a:rPr>
              <a:t>Ответ: 10 км/ч</a:t>
            </a:r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946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118</Words>
  <Application>Microsoft Office PowerPoint</Application>
  <PresentationFormat>Экран (4:3)</PresentationFormat>
  <Paragraphs>24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Рациональные уравнения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Рациональные уравнения</dc:title>
  <dc:creator>пользователь</dc:creator>
  <cp:lastModifiedBy>Учитель</cp:lastModifiedBy>
  <cp:revision>16</cp:revision>
  <dcterms:created xsi:type="dcterms:W3CDTF">2017-11-02T11:15:15Z</dcterms:created>
  <dcterms:modified xsi:type="dcterms:W3CDTF">2018-11-28T12:30:38Z</dcterms:modified>
</cp:coreProperties>
</file>