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9" r:id="rId2"/>
    <p:sldId id="280" r:id="rId3"/>
    <p:sldId id="282" r:id="rId4"/>
    <p:sldId id="313" r:id="rId5"/>
    <p:sldId id="291" r:id="rId6"/>
    <p:sldId id="290" r:id="rId7"/>
    <p:sldId id="289" r:id="rId8"/>
    <p:sldId id="288" r:id="rId9"/>
    <p:sldId id="298" r:id="rId10"/>
    <p:sldId id="297" r:id="rId11"/>
    <p:sldId id="296" r:id="rId12"/>
    <p:sldId id="311" r:id="rId13"/>
    <p:sldId id="294" r:id="rId14"/>
    <p:sldId id="299" r:id="rId15"/>
    <p:sldId id="300" r:id="rId16"/>
    <p:sldId id="295" r:id="rId17"/>
    <p:sldId id="305" r:id="rId18"/>
    <p:sldId id="304" r:id="rId19"/>
    <p:sldId id="303" r:id="rId20"/>
    <p:sldId id="318" r:id="rId21"/>
    <p:sldId id="30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1B73"/>
    <a:srgbClr val="584FD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3" Type="http://schemas.openxmlformats.org/officeDocument/2006/relationships/image" Target="../media/image60.wmf"/><Relationship Id="rId7" Type="http://schemas.openxmlformats.org/officeDocument/2006/relationships/image" Target="../media/image64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Relationship Id="rId6" Type="http://schemas.openxmlformats.org/officeDocument/2006/relationships/image" Target="../media/image63.wmf"/><Relationship Id="rId5" Type="http://schemas.openxmlformats.org/officeDocument/2006/relationships/image" Target="../media/image62.wmf"/><Relationship Id="rId4" Type="http://schemas.openxmlformats.org/officeDocument/2006/relationships/image" Target="../media/image61.wmf"/><Relationship Id="rId9" Type="http://schemas.openxmlformats.org/officeDocument/2006/relationships/image" Target="../media/image6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68.wmf"/><Relationship Id="rId1" Type="http://schemas.openxmlformats.org/officeDocument/2006/relationships/image" Target="../media/image67.wmf"/><Relationship Id="rId4" Type="http://schemas.openxmlformats.org/officeDocument/2006/relationships/image" Target="../media/image7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063639-DADC-4C32-9F9A-39962E722AE2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AD6DA-F861-4ED0-857D-599C78502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3816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2E8C1-2702-4B34-9B25-B5F0CD3ED73E}" type="datetime1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2534-C9A6-4237-9246-F866F94CC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2A75D-5EE5-4E9E-8987-8DB07879BCFA}" type="datetime1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2534-C9A6-4237-9246-F866F94CC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83012-02AD-403F-AB45-3CCBA9CEB4F1}" type="datetime1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2534-C9A6-4237-9246-F866F94CC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E009A-9856-49FB-A4FF-7654EA26B368}" type="datetime1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2534-C9A6-4237-9246-F866F94CC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9E7D0-4ECE-4BF0-8202-23DC9EB5D3F4}" type="datetime1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2534-C9A6-4237-9246-F866F94CC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92E3-458D-4D28-8E97-40FE3B05FACC}" type="datetime1">
              <a:rPr lang="ru-RU" smtClean="0"/>
              <a:pPr/>
              <a:t>15.01.2021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2534-C9A6-4237-9246-F866F94CC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4360E-0948-4B79-924F-12F015ECAEA6}" type="datetime1">
              <a:rPr lang="ru-RU" smtClean="0"/>
              <a:pPr/>
              <a:t>15.01.2021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2534-C9A6-4237-9246-F866F94CC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A95B0-A665-4078-8BB8-C79D59EC00E3}" type="datetime1">
              <a:rPr lang="ru-RU" smtClean="0"/>
              <a:pPr/>
              <a:t>15.01.2021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2534-C9A6-4237-9246-F866F94CC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BCFD-134F-4A86-872D-DE35CE2B61B7}" type="datetime1">
              <a:rPr lang="ru-RU" smtClean="0"/>
              <a:pPr/>
              <a:t>15.01.2021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2534-C9A6-4237-9246-F866F94CC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68B6B-AA96-4F87-8405-EB128B6F5B67}" type="datetime1">
              <a:rPr lang="ru-RU" smtClean="0"/>
              <a:pPr/>
              <a:t>15.01.2021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2534-C9A6-4237-9246-F866F94CC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99838-6BD8-4DC4-A29A-EAA0ED1D08C9}" type="datetime1">
              <a:rPr lang="ru-RU" smtClean="0"/>
              <a:pPr/>
              <a:t>15.01.2021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F2534-C9A6-4237-9246-F866F94CC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B4FBF-8D37-466A-A03B-A488A8A93DD7}" type="datetime1">
              <a:rPr lang="ru-RU" smtClean="0"/>
              <a:pPr/>
              <a:t>15.01.2021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F2534-C9A6-4237-9246-F866F94CC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gif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10" Type="http://schemas.openxmlformats.org/officeDocument/2006/relationships/image" Target="../media/image51.jpeg"/><Relationship Id="rId4" Type="http://schemas.openxmlformats.org/officeDocument/2006/relationships/oleObject" Target="../embeddings/oleObject4.bin"/><Relationship Id="rId9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12.bin"/><Relationship Id="rId12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0.bin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9.bin"/><Relationship Id="rId9" Type="http://schemas.openxmlformats.org/officeDocument/2006/relationships/oleObject" Target="../embeddings/oleObject14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9.bin"/><Relationship Id="rId5" Type="http://schemas.openxmlformats.org/officeDocument/2006/relationships/oleObject" Target="../embeddings/oleObject18.bin"/><Relationship Id="rId4" Type="http://schemas.openxmlformats.org/officeDocument/2006/relationships/image" Target="../media/image71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.jpeg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jpe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2.jpeg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Documents and Settings\Admin\Мои документы\Мои рисунки\62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875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584FD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Понятие дроби. Обыкновенная дробь</a:t>
            </a:r>
            <a:endParaRPr lang="ru-RU" b="1" i="1" dirty="0">
              <a:solidFill>
                <a:srgbClr val="584FD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Мои рисунки\62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57" y="0"/>
            <a:ext cx="914875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Georgia" pitchFamily="18" charset="0"/>
              </a:rPr>
              <a:t>Арабская письменность 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3" descr="Рисунок1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000232" y="1571612"/>
            <a:ext cx="4968240" cy="2596896"/>
          </a:xfrm>
          <a:noFill/>
        </p:spPr>
      </p:pic>
      <p:sp>
        <p:nvSpPr>
          <p:cNvPr id="6" name="Прямоугольник 5"/>
          <p:cNvSpPr/>
          <p:nvPr/>
        </p:nvSpPr>
        <p:spPr>
          <a:xfrm>
            <a:off x="1214414" y="4643446"/>
            <a:ext cx="69294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/>
              <a:t>А записывать дроби в точности, как сейчас, стали арабы. </a:t>
            </a:r>
            <a:endParaRPr lang="ru-RU" sz="3200" b="1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11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Мои рисунки\62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8757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Первым</a:t>
            </a:r>
            <a:r>
              <a:rPr lang="ru-RU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дробную черту </a:t>
            </a: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ввёл</a:t>
            </a: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итальянский 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математик  </a:t>
            </a:r>
            <a:b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Леонардо Пизанский 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(Фибоначчи)</a:t>
            </a:r>
            <a:b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1202</a:t>
            </a: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году</a:t>
            </a:r>
            <a:endParaRPr lang="ru-RU" dirty="0">
              <a:solidFill>
                <a:srgbClr val="0070C0"/>
              </a:solidFill>
            </a:endParaRPr>
          </a:p>
        </p:txBody>
      </p:sp>
      <p:grpSp>
        <p:nvGrpSpPr>
          <p:cNvPr id="13" name="Group 7"/>
          <p:cNvGrpSpPr>
            <a:grpSpLocks/>
          </p:cNvGrpSpPr>
          <p:nvPr/>
        </p:nvGrpSpPr>
        <p:grpSpPr bwMode="auto">
          <a:xfrm>
            <a:off x="5286380" y="1785926"/>
            <a:ext cx="3167063" cy="3673475"/>
            <a:chOff x="3470" y="572"/>
            <a:chExt cx="1995" cy="2314"/>
          </a:xfrm>
        </p:grpSpPr>
        <p:sp>
          <p:nvSpPr>
            <p:cNvPr id="14" name="AutoShape 6"/>
            <p:cNvSpPr>
              <a:spLocks noChangeArrowheads="1"/>
            </p:cNvSpPr>
            <p:nvPr/>
          </p:nvSpPr>
          <p:spPr bwMode="auto">
            <a:xfrm>
              <a:off x="3470" y="572"/>
              <a:ext cx="1995" cy="2314"/>
            </a:xfrm>
            <a:prstGeom prst="bevel">
              <a:avLst>
                <a:gd name="adj" fmla="val 5949"/>
              </a:avLst>
            </a:prstGeom>
            <a:gradFill rotWithShape="1">
              <a:gsLst>
                <a:gs pos="0">
                  <a:srgbClr val="55261C"/>
                </a:gs>
                <a:gs pos="6000">
                  <a:srgbClr val="EBDAD4"/>
                </a:gs>
                <a:gs pos="28999">
                  <a:srgbClr val="C0524E"/>
                </a:gs>
                <a:gs pos="42000">
                  <a:srgbClr val="80302D"/>
                </a:gs>
                <a:gs pos="44000">
                  <a:srgbClr val="9C6563"/>
                </a:gs>
                <a:gs pos="48000">
                  <a:srgbClr val="FFFFFF"/>
                </a:gs>
                <a:gs pos="78999">
                  <a:srgbClr val="83A7C3"/>
                </a:gs>
                <a:gs pos="87000">
                  <a:srgbClr val="768FB9"/>
                </a:gs>
                <a:gs pos="92000">
                  <a:srgbClr val="83A7C3"/>
                </a:gs>
                <a:gs pos="100000">
                  <a:srgbClr val="DCEBF5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5" name="Picture 5" descr="ffibonachi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606" y="709"/>
              <a:ext cx="1680" cy="2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12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Мои рисунки\62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57" y="0"/>
            <a:ext cx="914875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>
                <a:solidFill>
                  <a:srgbClr val="000099"/>
                </a:solidFill>
                <a:latin typeface="Georgia" pitchFamily="18" charset="0"/>
              </a:rPr>
              <a:t>Физминутка</a:t>
            </a: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None/>
            </a:pPr>
            <a:r>
              <a:rPr lang="ru-RU" dirty="0" smtClean="0"/>
              <a:t>       </a:t>
            </a:r>
            <a:r>
              <a:rPr lang="ru-RU" b="1" dirty="0" smtClean="0"/>
              <a:t>Одолела нас дремота, </a:t>
            </a:r>
            <a:br>
              <a:rPr lang="ru-RU" b="1" dirty="0" smtClean="0"/>
            </a:br>
            <a:r>
              <a:rPr lang="ru-RU" b="1" dirty="0" smtClean="0"/>
              <a:t>Шевельнуться неохота.</a:t>
            </a:r>
            <a:br>
              <a:rPr lang="ru-RU" b="1" dirty="0" smtClean="0"/>
            </a:br>
            <a:r>
              <a:rPr lang="ru-RU" b="1" dirty="0" smtClean="0"/>
              <a:t>Ну-ка,  делайте со мною </a:t>
            </a:r>
            <a:br>
              <a:rPr lang="ru-RU" b="1" dirty="0" smtClean="0"/>
            </a:br>
            <a:r>
              <a:rPr lang="ru-RU" b="1" dirty="0" smtClean="0"/>
              <a:t>Упражнение такое:</a:t>
            </a:r>
            <a:br>
              <a:rPr lang="ru-RU" b="1" dirty="0" smtClean="0"/>
            </a:br>
            <a:r>
              <a:rPr lang="ru-RU" b="1" dirty="0" smtClean="0"/>
              <a:t>Раз – поднялись, потянулись,</a:t>
            </a:r>
            <a:br>
              <a:rPr lang="ru-RU" b="1" dirty="0" smtClean="0"/>
            </a:br>
            <a:r>
              <a:rPr lang="ru-RU" b="1" dirty="0" smtClean="0"/>
              <a:t>Два – нагнулись, разогнулись,</a:t>
            </a:r>
            <a:br>
              <a:rPr lang="ru-RU" b="1" dirty="0" smtClean="0"/>
            </a:br>
            <a:r>
              <a:rPr lang="ru-RU" b="1" dirty="0" smtClean="0"/>
              <a:t>Три – в ладоши три хлопка</a:t>
            </a:r>
            <a:br>
              <a:rPr lang="ru-RU" b="1" dirty="0" smtClean="0"/>
            </a:br>
            <a:r>
              <a:rPr lang="ru-RU" b="1" dirty="0" smtClean="0"/>
              <a:t>Головою три кивка. </a:t>
            </a:r>
            <a:endParaRPr lang="ru-RU" b="1" dirty="0"/>
          </a:p>
        </p:txBody>
      </p:sp>
      <p:pic>
        <p:nvPicPr>
          <p:cNvPr id="66565" name="Picture 5" descr="C:\Documents and Settings\Admin\Мои документы\Мои рисунки\i (1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1785926"/>
            <a:ext cx="3086105" cy="1889452"/>
          </a:xfrm>
          <a:prstGeom prst="rect">
            <a:avLst/>
          </a:prstGeom>
          <a:noFill/>
        </p:spPr>
      </p:pic>
      <p:pic>
        <p:nvPicPr>
          <p:cNvPr id="66567" name="Picture 7" descr="C:\Documents and Settings\Admin\Мои документы\Мои рисунки\0_1ba94_659ffa18_X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4714884"/>
            <a:ext cx="2476489" cy="1857367"/>
          </a:xfrm>
          <a:prstGeom prst="rect">
            <a:avLst/>
          </a:prstGeom>
          <a:noFill/>
        </p:spPr>
      </p:pic>
      <p:pic>
        <p:nvPicPr>
          <p:cNvPr id="54273" name="Picture 1" descr="C:\Documents and Settings\Admin\Рабочий стол\УРОК ПО МАТЕМ 5 КЛ   ФГОС\69552015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0"/>
            <a:ext cx="1931891" cy="1938331"/>
          </a:xfrm>
          <a:prstGeom prst="rect">
            <a:avLst/>
          </a:prstGeom>
          <a:noFill/>
        </p:spPr>
      </p:pic>
      <p:pic>
        <p:nvPicPr>
          <p:cNvPr id="54274" name="Picture 2" descr="C:\Documents and Settings\Admin\Рабочий стол\УРОК ПО МАТЕМ 5 КЛ   ФГОС\69552015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64" y="142852"/>
            <a:ext cx="1642827" cy="1648303"/>
          </a:xfrm>
          <a:prstGeom prst="rect">
            <a:avLst/>
          </a:prstGeom>
          <a:noFill/>
        </p:spPr>
      </p:pic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13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Мои рисунки\62-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757" y="0"/>
            <a:ext cx="914875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/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ЗАПОМНИТЕ !</a:t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</a:br>
            <a:endParaRPr lang="ru-RU" dirty="0"/>
          </a:p>
        </p:txBody>
      </p:sp>
      <p:graphicFrame>
        <p:nvGraphicFramePr>
          <p:cNvPr id="40962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857224" y="1643050"/>
          <a:ext cx="2995787" cy="1428760"/>
        </p:xfrm>
        <a:graphic>
          <a:graphicData uri="http://schemas.openxmlformats.org/presentationml/2006/ole">
            <p:oleObj spid="_x0000_s40966" name="Формула" r:id="rId4" imgW="825500" imgH="393700" progId="Equation.3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000496" y="1500174"/>
            <a:ext cx="4572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…называют рациональными числами, </a:t>
            </a:r>
            <a:r>
              <a:rPr lang="ru-RU" sz="2800" b="1" i="1" u="sng" dirty="0" smtClean="0">
                <a:solidFill>
                  <a:srgbClr val="DA324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обыкновенными   дробями</a:t>
            </a:r>
            <a:r>
              <a:rPr lang="ru-RU" sz="28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     или короче    </a:t>
            </a:r>
          </a:p>
          <a:p>
            <a:r>
              <a:rPr lang="ru-RU" sz="28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                    – </a:t>
            </a:r>
            <a:r>
              <a:rPr lang="ru-RU" sz="2800" b="1" i="1" u="sng" dirty="0" smtClean="0">
                <a:solidFill>
                  <a:srgbClr val="DA324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дробями</a:t>
            </a:r>
            <a:endParaRPr lang="ru-RU" sz="2800" dirty="0"/>
          </a:p>
        </p:txBody>
      </p:sp>
      <p:graphicFrame>
        <p:nvGraphicFramePr>
          <p:cNvPr id="40963" name="Object 3"/>
          <p:cNvGraphicFramePr>
            <a:graphicFrameLocks noChangeAspect="1"/>
          </p:cNvGraphicFramePr>
          <p:nvPr/>
        </p:nvGraphicFramePr>
        <p:xfrm>
          <a:off x="1214414" y="4143380"/>
          <a:ext cx="706438" cy="1484312"/>
        </p:xfrm>
        <a:graphic>
          <a:graphicData uri="http://schemas.openxmlformats.org/presentationml/2006/ole">
            <p:oleObj spid="_x0000_s40967" name="Формула" r:id="rId5" imgW="152334" imgH="393529" progId="Equation.3">
              <p:embed/>
            </p:oleObj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000364" y="421481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числитель</a:t>
            </a:r>
          </a:p>
          <a:p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дробная черта</a:t>
            </a:r>
            <a:endParaRPr lang="ru-RU" b="1" i="1" dirty="0">
              <a:solidFill>
                <a:srgbClr val="6600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sp>
        <p:nvSpPr>
          <p:cNvPr id="9" name="Line 31"/>
          <p:cNvSpPr>
            <a:spLocks noChangeShapeType="1"/>
          </p:cNvSpPr>
          <p:nvPr/>
        </p:nvSpPr>
        <p:spPr bwMode="auto">
          <a:xfrm flipV="1">
            <a:off x="1857356" y="4429132"/>
            <a:ext cx="1079500" cy="285752"/>
          </a:xfrm>
          <a:prstGeom prst="line">
            <a:avLst/>
          </a:prstGeom>
          <a:noFill/>
          <a:ln w="9525">
            <a:solidFill>
              <a:srgbClr val="9900C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" name="Line 32"/>
          <p:cNvSpPr>
            <a:spLocks noChangeShapeType="1"/>
          </p:cNvSpPr>
          <p:nvPr/>
        </p:nvSpPr>
        <p:spPr bwMode="auto">
          <a:xfrm flipV="1">
            <a:off x="1785918" y="4786322"/>
            <a:ext cx="1296987" cy="144462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143240" y="5000636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rgbClr val="DA324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знаменатель</a:t>
            </a:r>
            <a:r>
              <a:rPr lang="ru-RU" sz="24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 </a:t>
            </a:r>
            <a:r>
              <a:rPr lang="ru-RU" b="1" i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(на сколько разделили)</a:t>
            </a:r>
            <a:endParaRPr lang="ru-RU" b="1" i="1" dirty="0">
              <a:solidFill>
                <a:srgbClr val="6600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sp>
        <p:nvSpPr>
          <p:cNvPr id="12" name="Line 33"/>
          <p:cNvSpPr>
            <a:spLocks noChangeShapeType="1"/>
          </p:cNvSpPr>
          <p:nvPr/>
        </p:nvSpPr>
        <p:spPr bwMode="auto">
          <a:xfrm>
            <a:off x="1714480" y="5143512"/>
            <a:ext cx="1223962" cy="142876"/>
          </a:xfrm>
          <a:prstGeom prst="line">
            <a:avLst/>
          </a:prstGeom>
          <a:noFill/>
          <a:ln w="9525">
            <a:solidFill>
              <a:srgbClr val="E61808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000100" y="5786454"/>
            <a:ext cx="74383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Знаменатель не равен нулю!</a:t>
            </a:r>
            <a:endParaRPr lang="ru-RU" sz="32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14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Мои рисунки\62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57" y="0"/>
            <a:ext cx="9148757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500" b="1" dirty="0" smtClean="0">
                <a:cs typeface="Times New Roman" pitchFamily="18" charset="0"/>
              </a:rPr>
              <a:t>    При чтении дробей надо помнить: числитель дроби – количественное числительное женского рода (одна, две, восемь и т.д.), а знаменатель – порядковое числительное (седьмая, сотая, двести тридцатая и т.д.)</a:t>
            </a:r>
          </a:p>
          <a:p>
            <a:pPr>
              <a:buNone/>
            </a:pPr>
            <a:r>
              <a:rPr lang="ru-RU" sz="3500" b="1" dirty="0" smtClean="0">
                <a:cs typeface="Times New Roman" pitchFamily="18" charset="0"/>
              </a:rPr>
              <a:t>    Например:           -     одна пятая; </a:t>
            </a:r>
          </a:p>
          <a:p>
            <a:pPr>
              <a:buNone/>
            </a:pPr>
            <a:endParaRPr lang="ru-RU" sz="3500" b="1" dirty="0" smtClean="0">
              <a:cs typeface="Times New Roman" pitchFamily="18" charset="0"/>
            </a:endParaRPr>
          </a:p>
          <a:p>
            <a:pPr>
              <a:buNone/>
            </a:pPr>
            <a:r>
              <a:rPr lang="ru-RU" sz="3500" b="1" dirty="0" smtClean="0">
                <a:cs typeface="Times New Roman" pitchFamily="18" charset="0"/>
              </a:rPr>
              <a:t>                                    -  две шестых;</a:t>
            </a:r>
          </a:p>
          <a:p>
            <a:pPr>
              <a:buNone/>
            </a:pPr>
            <a:r>
              <a:rPr lang="ru-RU" sz="3500" b="1" dirty="0" smtClean="0">
                <a:cs typeface="Times New Roman" pitchFamily="18" charset="0"/>
              </a:rPr>
              <a:t>     </a:t>
            </a:r>
          </a:p>
          <a:p>
            <a:pPr>
              <a:buNone/>
            </a:pPr>
            <a:r>
              <a:rPr lang="ru-RU" sz="3500" b="1" dirty="0" smtClean="0">
                <a:cs typeface="Times New Roman" pitchFamily="18" charset="0"/>
              </a:rPr>
              <a:t>                                   - восемьдесят три</a:t>
            </a:r>
          </a:p>
          <a:p>
            <a:pPr>
              <a:buNone/>
            </a:pPr>
            <a:r>
              <a:rPr lang="ru-RU" sz="3500" b="1" dirty="0" smtClean="0">
                <a:cs typeface="Times New Roman" pitchFamily="18" charset="0"/>
              </a:rPr>
              <a:t>                                   сто пятьдесят вторых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3214686"/>
            <a:ext cx="34290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54" y="4000504"/>
            <a:ext cx="3143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8926" y="4929198"/>
            <a:ext cx="60007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15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Мои рисунки\62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57" y="0"/>
            <a:ext cx="9148757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    Знаменатель показывает, на сколько долей делят, а числитель – сколько таких долей взято.</a:t>
            </a:r>
          </a:p>
          <a:p>
            <a:pPr>
              <a:buNone/>
            </a:pPr>
            <a:r>
              <a:rPr lang="ru-RU" b="1" dirty="0" smtClean="0"/>
              <a:t>    Прочитайте дроби. Что показывает числитель и знаменатель каждой дроби?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339066">
            <a:off x="653788" y="3357562"/>
            <a:ext cx="752712" cy="1057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82430">
            <a:off x="2357422" y="3214686"/>
            <a:ext cx="721913" cy="115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3214686"/>
            <a:ext cx="631032" cy="1262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0704359">
            <a:off x="6000760" y="3357562"/>
            <a:ext cx="690564" cy="123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0608110">
            <a:off x="1500166" y="4857760"/>
            <a:ext cx="682627" cy="1194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384749">
            <a:off x="3428992" y="4786322"/>
            <a:ext cx="741364" cy="1152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20211609">
            <a:off x="5143504" y="4857760"/>
            <a:ext cx="635336" cy="102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1931572">
            <a:off x="7072330" y="4929198"/>
            <a:ext cx="571504" cy="10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Нижний колонтитул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16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Мои рисунки\62-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914875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000099"/>
                </a:solidFill>
                <a:latin typeface="Georgia" pitchFamily="18" charset="0"/>
              </a:rPr>
              <a:t>Решите задачу:</a:t>
            </a:r>
            <a:endParaRPr lang="ru-RU" dirty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    Шустрый мышонок Джерри  успел взять кусок сыра и вернулся ещё за сыром, но не тут-то было…</a:t>
            </a:r>
            <a:endParaRPr lang="ru-RU" sz="2800" dirty="0"/>
          </a:p>
        </p:txBody>
      </p:sp>
      <p:grpSp>
        <p:nvGrpSpPr>
          <p:cNvPr id="6" name="Group 6"/>
          <p:cNvGrpSpPr>
            <a:grpSpLocks/>
          </p:cNvGrpSpPr>
          <p:nvPr/>
        </p:nvGrpSpPr>
        <p:grpSpPr bwMode="auto">
          <a:xfrm>
            <a:off x="3357554" y="2857496"/>
            <a:ext cx="1441450" cy="1368425"/>
            <a:chOff x="2472" y="1026"/>
            <a:chExt cx="908" cy="862"/>
          </a:xfrm>
        </p:grpSpPr>
        <p:sp>
          <p:nvSpPr>
            <p:cNvPr id="7" name="PubPieSlice"/>
            <p:cNvSpPr>
              <a:spLocks noEditPoints="1" noChangeArrowheads="1"/>
            </p:cNvSpPr>
            <p:nvPr/>
          </p:nvSpPr>
          <p:spPr bwMode="auto">
            <a:xfrm>
              <a:off x="2472" y="1026"/>
              <a:ext cx="908" cy="862"/>
            </a:xfrm>
            <a:custGeom>
              <a:avLst/>
              <a:gdLst>
                <a:gd name="G0" fmla="+- 0 0 0"/>
                <a:gd name="G1" fmla="sin 10800 17694720"/>
                <a:gd name="G2" fmla="cos 10800 17694720"/>
                <a:gd name="G3" fmla="sin 10800 0"/>
                <a:gd name="G4" fmla="cos 10800 0"/>
                <a:gd name="G5" fmla="+- G1 10800 0"/>
                <a:gd name="G6" fmla="+- G2 10800 0"/>
                <a:gd name="G7" fmla="+- G3 10800 0"/>
                <a:gd name="G8" fmla="+- G4 10800 0"/>
                <a:gd name="G9" fmla="+- 10800 0 0"/>
                <a:gd name="T0" fmla="*/ 10799 w 21600"/>
                <a:gd name="T1" fmla="*/ 0 h 21600"/>
                <a:gd name="T2" fmla="*/ 10800 w 21600"/>
                <a:gd name="T3" fmla="*/ 10800 h 21600"/>
                <a:gd name="T4" fmla="*/ 21600 w 21600"/>
                <a:gd name="T5" fmla="*/ 10800 h 21600"/>
                <a:gd name="T6" fmla="*/ 3163 w 21600"/>
                <a:gd name="T7" fmla="*/ 3163 h 21600"/>
                <a:gd name="T8" fmla="*/ 18437 w 21600"/>
                <a:gd name="T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10799" y="0"/>
                  </a:moveTo>
                  <a:cubicBezTo>
                    <a:pt x="4834" y="0"/>
                    <a:pt x="0" y="4835"/>
                    <a:pt x="0" y="10799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lnTo>
                    <a:pt x="10800" y="10800"/>
                  </a:lnTo>
                  <a:close/>
                </a:path>
              </a:pathLst>
            </a:custGeom>
            <a:solidFill>
              <a:srgbClr val="FFFF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Line 8"/>
            <p:cNvSpPr>
              <a:spLocks noChangeShapeType="1"/>
            </p:cNvSpPr>
            <p:nvPr/>
          </p:nvSpPr>
          <p:spPr bwMode="auto">
            <a:xfrm flipH="1">
              <a:off x="2472" y="1480"/>
              <a:ext cx="4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2608" y="1162"/>
              <a:ext cx="635" cy="726"/>
              <a:chOff x="2608" y="1162"/>
              <a:chExt cx="635" cy="726"/>
            </a:xfrm>
          </p:grpSpPr>
          <p:sp>
            <p:nvSpPr>
              <p:cNvPr id="10" name="Line 10"/>
              <p:cNvSpPr>
                <a:spLocks noChangeShapeType="1"/>
              </p:cNvSpPr>
              <p:nvPr/>
            </p:nvSpPr>
            <p:spPr bwMode="auto">
              <a:xfrm>
                <a:off x="2925" y="1480"/>
                <a:ext cx="0" cy="4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Line 11"/>
              <p:cNvSpPr>
                <a:spLocks noChangeShapeType="1"/>
              </p:cNvSpPr>
              <p:nvPr/>
            </p:nvSpPr>
            <p:spPr bwMode="auto">
              <a:xfrm flipH="1">
                <a:off x="2608" y="1480"/>
                <a:ext cx="317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Line 12"/>
              <p:cNvSpPr>
                <a:spLocks noChangeShapeType="1"/>
              </p:cNvSpPr>
              <p:nvPr/>
            </p:nvSpPr>
            <p:spPr bwMode="auto">
              <a:xfrm flipH="1" flipV="1">
                <a:off x="2608" y="1162"/>
                <a:ext cx="317" cy="3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Line 13"/>
              <p:cNvSpPr>
                <a:spLocks noChangeShapeType="1"/>
              </p:cNvSpPr>
              <p:nvPr/>
            </p:nvSpPr>
            <p:spPr bwMode="auto">
              <a:xfrm>
                <a:off x="2925" y="1480"/>
                <a:ext cx="318" cy="2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5" name="Прямоугольник 14"/>
          <p:cNvSpPr/>
          <p:nvPr/>
        </p:nvSpPr>
        <p:spPr>
          <a:xfrm>
            <a:off x="785786" y="4357694"/>
            <a:ext cx="7929618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Какую часть сыра взял мышонок, и какая часть сыра досталась Тому? </a:t>
            </a:r>
          </a:p>
          <a:p>
            <a:pPr>
              <a:lnSpc>
                <a:spcPct val="90000"/>
              </a:lnSpc>
            </a:pPr>
            <a:r>
              <a:rPr lang="ru-RU" sz="2800" b="1" i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Какую часть сыра составляет каждый кусок ?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 smtClean="0"/>
              <a:t>   </a:t>
            </a:r>
            <a:r>
              <a:rPr lang="ru-RU" sz="24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Сверим ответы:</a:t>
            </a:r>
            <a:r>
              <a:rPr lang="ru-RU" sz="2400" dirty="0" smtClean="0"/>
              <a:t> </a:t>
            </a:r>
            <a:r>
              <a:rPr lang="ru-RU" sz="2800" dirty="0" smtClean="0"/>
              <a:t>1)      ; 2)      ;   3)      ;     </a:t>
            </a:r>
            <a:r>
              <a:rPr lang="ru-RU" sz="2400" dirty="0" smtClean="0"/>
              <a:t>;      .</a:t>
            </a:r>
            <a:endParaRPr lang="ru-RU" sz="2400" b="1" i="1" dirty="0">
              <a:effectLst>
                <a:outerShdw blurRad="38100" dist="38100" dir="2700000" algn="tl">
                  <a:srgbClr val="FFFFFF"/>
                </a:outerShdw>
              </a:effectLst>
              <a:latin typeface="Georgia" pitchFamily="18" charset="0"/>
            </a:endParaRPr>
          </a:p>
        </p:txBody>
      </p:sp>
      <p:graphicFrame>
        <p:nvGraphicFramePr>
          <p:cNvPr id="39938" name="Object 2"/>
          <p:cNvGraphicFramePr>
            <a:graphicFrameLocks noChangeAspect="1"/>
          </p:cNvGraphicFramePr>
          <p:nvPr/>
        </p:nvGraphicFramePr>
        <p:xfrm>
          <a:off x="4357686" y="5572140"/>
          <a:ext cx="280988" cy="719137"/>
        </p:xfrm>
        <a:graphic>
          <a:graphicData uri="http://schemas.openxmlformats.org/presentationml/2006/ole">
            <p:oleObj spid="_x0000_s39948" name="Формула" r:id="rId4" imgW="152334" imgH="393529" progId="Equation.3">
              <p:embed/>
            </p:oleObj>
          </a:graphicData>
        </a:graphic>
      </p:graphicFrame>
      <p:graphicFrame>
        <p:nvGraphicFramePr>
          <p:cNvPr id="39939" name="Object 3"/>
          <p:cNvGraphicFramePr>
            <a:graphicFrameLocks noChangeAspect="1"/>
          </p:cNvGraphicFramePr>
          <p:nvPr/>
        </p:nvGraphicFramePr>
        <p:xfrm>
          <a:off x="5429256" y="5572140"/>
          <a:ext cx="279400" cy="719138"/>
        </p:xfrm>
        <a:graphic>
          <a:graphicData uri="http://schemas.openxmlformats.org/presentationml/2006/ole">
            <p:oleObj spid="_x0000_s39949" name="Формула" r:id="rId5" imgW="152334" imgH="393529" progId="Equation.3">
              <p:embed/>
            </p:oleObj>
          </a:graphicData>
        </a:graphic>
      </p:graphicFrame>
      <p:graphicFrame>
        <p:nvGraphicFramePr>
          <p:cNvPr id="39940" name="Object 4"/>
          <p:cNvGraphicFramePr>
            <a:graphicFrameLocks noChangeAspect="1"/>
          </p:cNvGraphicFramePr>
          <p:nvPr/>
        </p:nvGraphicFramePr>
        <p:xfrm>
          <a:off x="6500826" y="5572140"/>
          <a:ext cx="360363" cy="719138"/>
        </p:xfrm>
        <a:graphic>
          <a:graphicData uri="http://schemas.openxmlformats.org/presentationml/2006/ole">
            <p:oleObj spid="_x0000_s39950" name="Формула" r:id="rId6" imgW="139639" imgH="393529" progId="Equation.3">
              <p:embed/>
            </p:oleObj>
          </a:graphicData>
        </a:graphic>
      </p:graphicFrame>
      <p:graphicFrame>
        <p:nvGraphicFramePr>
          <p:cNvPr id="39941" name="Object 5"/>
          <p:cNvGraphicFramePr>
            <a:graphicFrameLocks noChangeAspect="1"/>
          </p:cNvGraphicFramePr>
          <p:nvPr/>
        </p:nvGraphicFramePr>
        <p:xfrm>
          <a:off x="7000892" y="5572140"/>
          <a:ext cx="366713" cy="719138"/>
        </p:xfrm>
        <a:graphic>
          <a:graphicData uri="http://schemas.openxmlformats.org/presentationml/2006/ole">
            <p:oleObj spid="_x0000_s39951" name="Формула" r:id="rId7" imgW="152334" imgH="393529" progId="Equation.3">
              <p:embed/>
            </p:oleObj>
          </a:graphicData>
        </a:graphic>
      </p:graphicFrame>
      <p:graphicFrame>
        <p:nvGraphicFramePr>
          <p:cNvPr id="39942" name="Object 6"/>
          <p:cNvGraphicFramePr>
            <a:graphicFrameLocks noChangeAspect="1"/>
          </p:cNvGraphicFramePr>
          <p:nvPr/>
        </p:nvGraphicFramePr>
        <p:xfrm>
          <a:off x="7429520" y="5572140"/>
          <a:ext cx="360362" cy="719138"/>
        </p:xfrm>
        <a:graphic>
          <a:graphicData uri="http://schemas.openxmlformats.org/presentationml/2006/ole">
            <p:oleObj spid="_x0000_s39952" name="Формула" r:id="rId8" imgW="152334" imgH="393529" progId="Equation.3">
              <p:embed/>
            </p:oleObj>
          </a:graphicData>
        </a:graphic>
      </p:graphicFrame>
      <p:pic>
        <p:nvPicPr>
          <p:cNvPr id="21" name="Picture 2" descr="C:\Documents and Settings\Admin\Мои документы\Мои рисунки\i (5)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357818" y="2571744"/>
            <a:ext cx="2450317" cy="1775592"/>
          </a:xfrm>
          <a:prstGeom prst="rect">
            <a:avLst/>
          </a:prstGeom>
          <a:noFill/>
        </p:spPr>
      </p:pic>
      <p:pic>
        <p:nvPicPr>
          <p:cNvPr id="39943" name="Picture 7" descr="C:\Documents and Settings\Admin\Мои документы\Мои рисунки\i (6)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57158" y="2571744"/>
            <a:ext cx="2738440" cy="1785950"/>
          </a:xfrm>
          <a:prstGeom prst="rect">
            <a:avLst/>
          </a:prstGeom>
          <a:noFill/>
        </p:spPr>
      </p:pic>
      <p:sp>
        <p:nvSpPr>
          <p:cNvPr id="22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17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Мои рисунки\62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57" y="0"/>
            <a:ext cx="914875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Georgia" pitchFamily="18" charset="0"/>
              </a:rPr>
              <a:t>Запишите в виде обыкновенной дроби</a:t>
            </a: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ru-RU" b="1" dirty="0" smtClean="0"/>
              <a:t>Две седьмых</a:t>
            </a:r>
          </a:p>
          <a:p>
            <a:pPr marL="609600" indent="-609600">
              <a:buFontTx/>
              <a:buAutoNum type="arabicPeriod"/>
            </a:pPr>
            <a:r>
              <a:rPr lang="ru-RU" b="1" dirty="0" smtClean="0"/>
              <a:t>Четыре девятых</a:t>
            </a:r>
          </a:p>
          <a:p>
            <a:pPr marL="609600" indent="-609600">
              <a:buFontTx/>
              <a:buAutoNum type="arabicPeriod"/>
            </a:pPr>
            <a:r>
              <a:rPr lang="ru-RU" b="1" dirty="0" smtClean="0"/>
              <a:t>Одна сотая </a:t>
            </a:r>
          </a:p>
          <a:p>
            <a:pPr marL="609600" indent="-609600">
              <a:buFontTx/>
              <a:buAutoNum type="arabicPeriod"/>
            </a:pPr>
            <a:r>
              <a:rPr lang="ru-RU" b="1" dirty="0" smtClean="0"/>
              <a:t>Шесть восьмых</a:t>
            </a:r>
          </a:p>
          <a:p>
            <a:pPr marL="609600" indent="-609600">
              <a:buFontTx/>
              <a:buAutoNum type="arabicPeriod"/>
            </a:pPr>
            <a:r>
              <a:rPr lang="ru-RU" b="1" dirty="0" smtClean="0"/>
              <a:t>Три двадцать пятых</a:t>
            </a:r>
          </a:p>
          <a:p>
            <a:pPr marL="609600" indent="-609600">
              <a:buFontTx/>
              <a:buAutoNum type="arabicPeriod"/>
            </a:pPr>
            <a:r>
              <a:rPr lang="ru-RU" b="1" dirty="0" smtClean="0"/>
              <a:t>Половина </a:t>
            </a:r>
          </a:p>
          <a:p>
            <a:pPr>
              <a:buNone/>
            </a:pPr>
            <a:r>
              <a:rPr lang="ru-RU" b="1" dirty="0" smtClean="0"/>
              <a:t>Проверка:  </a:t>
            </a:r>
            <a:endParaRPr lang="ru-RU" b="1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5072074"/>
            <a:ext cx="561975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54" y="4929198"/>
            <a:ext cx="428628" cy="1023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71934" y="5000636"/>
            <a:ext cx="642942" cy="971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72330" y="5000636"/>
            <a:ext cx="43815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29190" y="5000636"/>
            <a:ext cx="642942" cy="976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929322" y="5000636"/>
            <a:ext cx="762000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18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Мои рисунки\62-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757" y="0"/>
            <a:ext cx="914875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Закрашенная часть каждой фигуры обозначена дробью . </a:t>
            </a:r>
            <a:r>
              <a:rPr lang="ru-RU" sz="2400" b="1" i="1" dirty="0" smtClean="0">
                <a:solidFill>
                  <a:schemeClr val="tx2"/>
                </a:solidFill>
              </a:rPr>
              <a:t/>
            </a:r>
            <a:br>
              <a:rPr lang="ru-RU" sz="2400" b="1" i="1" dirty="0" smtClean="0">
                <a:solidFill>
                  <a:schemeClr val="tx2"/>
                </a:solidFill>
              </a:rPr>
            </a:br>
            <a:r>
              <a:rPr lang="ru-RU" sz="2400" i="1" dirty="0" smtClean="0">
                <a:solidFill>
                  <a:srgbClr val="000066"/>
                </a:solidFill>
              </a:rPr>
              <a:t>Если дробь записана </a:t>
            </a:r>
            <a:r>
              <a:rPr lang="ru-RU" sz="2400" i="1" u="sng" dirty="0" smtClean="0">
                <a:solidFill>
                  <a:srgbClr val="000066"/>
                </a:solidFill>
              </a:rPr>
              <a:t>верно</a:t>
            </a:r>
            <a:r>
              <a:rPr lang="ru-RU" sz="2400" i="1" dirty="0" smtClean="0">
                <a:solidFill>
                  <a:srgbClr val="000066"/>
                </a:solidFill>
              </a:rPr>
              <a:t>, то хлопайте;   </a:t>
            </a:r>
            <a:br>
              <a:rPr lang="ru-RU" sz="2400" i="1" dirty="0" smtClean="0">
                <a:solidFill>
                  <a:srgbClr val="000066"/>
                </a:solidFill>
              </a:rPr>
            </a:br>
            <a:r>
              <a:rPr lang="ru-RU" sz="2400" dirty="0" smtClean="0">
                <a:solidFill>
                  <a:srgbClr val="000066"/>
                </a:solidFill>
              </a:rPr>
              <a:t>если дробь записана </a:t>
            </a:r>
            <a:r>
              <a:rPr lang="ru-RU" sz="2400" u="sng" dirty="0" smtClean="0">
                <a:solidFill>
                  <a:srgbClr val="000066"/>
                </a:solidFill>
              </a:rPr>
              <a:t>неверно</a:t>
            </a:r>
            <a:r>
              <a:rPr lang="ru-RU" sz="2400" dirty="0" smtClean="0">
                <a:solidFill>
                  <a:srgbClr val="000066"/>
                </a:solidFill>
              </a:rPr>
              <a:t>, то топайте.</a:t>
            </a:r>
            <a:endParaRPr lang="ru-RU" sz="2400" dirty="0"/>
          </a:p>
        </p:txBody>
      </p: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357158" y="1428736"/>
            <a:ext cx="8040687" cy="4737114"/>
            <a:chOff x="295" y="1344"/>
            <a:chExt cx="5065" cy="2585"/>
          </a:xfrm>
        </p:grpSpPr>
        <p:sp>
          <p:nvSpPr>
            <p:cNvPr id="6" name="Rectangle 14"/>
            <p:cNvSpPr>
              <a:spLocks noChangeArrowheads="1"/>
            </p:cNvSpPr>
            <p:nvPr/>
          </p:nvSpPr>
          <p:spPr bwMode="auto">
            <a:xfrm>
              <a:off x="385" y="1344"/>
              <a:ext cx="227" cy="272"/>
            </a:xfrm>
            <a:prstGeom prst="rect">
              <a:avLst/>
            </a:prstGeom>
            <a:solidFill>
              <a:srgbClr val="00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Rectangle 15"/>
            <p:cNvSpPr>
              <a:spLocks noChangeArrowheads="1"/>
            </p:cNvSpPr>
            <p:nvPr/>
          </p:nvSpPr>
          <p:spPr bwMode="auto">
            <a:xfrm>
              <a:off x="4649" y="1389"/>
              <a:ext cx="408" cy="18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Rectangle 16"/>
            <p:cNvSpPr>
              <a:spLocks noChangeArrowheads="1"/>
            </p:cNvSpPr>
            <p:nvPr/>
          </p:nvSpPr>
          <p:spPr bwMode="auto">
            <a:xfrm>
              <a:off x="4150" y="3702"/>
              <a:ext cx="227" cy="226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Rectangle 17"/>
            <p:cNvSpPr>
              <a:spLocks noChangeArrowheads="1"/>
            </p:cNvSpPr>
            <p:nvPr/>
          </p:nvSpPr>
          <p:spPr bwMode="auto">
            <a:xfrm>
              <a:off x="839" y="1344"/>
              <a:ext cx="227" cy="272"/>
            </a:xfrm>
            <a:prstGeom prst="rect">
              <a:avLst/>
            </a:prstGeom>
            <a:solidFill>
              <a:srgbClr val="00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Rectangle 18"/>
            <p:cNvSpPr>
              <a:spLocks noChangeArrowheads="1"/>
            </p:cNvSpPr>
            <p:nvPr/>
          </p:nvSpPr>
          <p:spPr bwMode="auto">
            <a:xfrm>
              <a:off x="612" y="1344"/>
              <a:ext cx="227" cy="2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Rectangle 19"/>
            <p:cNvSpPr>
              <a:spLocks noChangeArrowheads="1"/>
            </p:cNvSpPr>
            <p:nvPr/>
          </p:nvSpPr>
          <p:spPr bwMode="auto">
            <a:xfrm>
              <a:off x="1066" y="1344"/>
              <a:ext cx="227" cy="2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Rectangle 20"/>
            <p:cNvSpPr>
              <a:spLocks noChangeArrowheads="1"/>
            </p:cNvSpPr>
            <p:nvPr/>
          </p:nvSpPr>
          <p:spPr bwMode="auto">
            <a:xfrm>
              <a:off x="612" y="1616"/>
              <a:ext cx="227" cy="272"/>
            </a:xfrm>
            <a:prstGeom prst="rect">
              <a:avLst/>
            </a:prstGeom>
            <a:solidFill>
              <a:srgbClr val="00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Rectangle 21"/>
            <p:cNvSpPr>
              <a:spLocks noChangeArrowheads="1"/>
            </p:cNvSpPr>
            <p:nvPr/>
          </p:nvSpPr>
          <p:spPr bwMode="auto">
            <a:xfrm>
              <a:off x="385" y="1616"/>
              <a:ext cx="227" cy="2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2"/>
            <p:cNvSpPr>
              <a:spLocks noChangeArrowheads="1"/>
            </p:cNvSpPr>
            <p:nvPr/>
          </p:nvSpPr>
          <p:spPr bwMode="auto">
            <a:xfrm>
              <a:off x="839" y="1616"/>
              <a:ext cx="227" cy="2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Rectangle 23"/>
            <p:cNvSpPr>
              <a:spLocks noChangeArrowheads="1"/>
            </p:cNvSpPr>
            <p:nvPr/>
          </p:nvSpPr>
          <p:spPr bwMode="auto">
            <a:xfrm>
              <a:off x="1066" y="1616"/>
              <a:ext cx="227" cy="272"/>
            </a:xfrm>
            <a:prstGeom prst="rect">
              <a:avLst/>
            </a:prstGeom>
            <a:solidFill>
              <a:srgbClr val="00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24"/>
            <p:cNvSpPr>
              <a:spLocks noChangeArrowheads="1"/>
            </p:cNvSpPr>
            <p:nvPr/>
          </p:nvSpPr>
          <p:spPr bwMode="auto">
            <a:xfrm>
              <a:off x="4377" y="3249"/>
              <a:ext cx="227" cy="2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Rectangle 25"/>
            <p:cNvSpPr>
              <a:spLocks noChangeArrowheads="1"/>
            </p:cNvSpPr>
            <p:nvPr/>
          </p:nvSpPr>
          <p:spPr bwMode="auto">
            <a:xfrm>
              <a:off x="4604" y="3249"/>
              <a:ext cx="227" cy="226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Rectangle 26"/>
            <p:cNvSpPr>
              <a:spLocks noChangeArrowheads="1"/>
            </p:cNvSpPr>
            <p:nvPr/>
          </p:nvSpPr>
          <p:spPr bwMode="auto">
            <a:xfrm>
              <a:off x="4150" y="3249"/>
              <a:ext cx="227" cy="226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Rectangle 27"/>
            <p:cNvSpPr>
              <a:spLocks noChangeArrowheads="1"/>
            </p:cNvSpPr>
            <p:nvPr/>
          </p:nvSpPr>
          <p:spPr bwMode="auto">
            <a:xfrm>
              <a:off x="4150" y="3475"/>
              <a:ext cx="227" cy="2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Rectangle 28"/>
            <p:cNvSpPr>
              <a:spLocks noChangeArrowheads="1"/>
            </p:cNvSpPr>
            <p:nvPr/>
          </p:nvSpPr>
          <p:spPr bwMode="auto">
            <a:xfrm>
              <a:off x="4377" y="3475"/>
              <a:ext cx="227" cy="226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Rectangle 29"/>
            <p:cNvSpPr>
              <a:spLocks noChangeArrowheads="1"/>
            </p:cNvSpPr>
            <p:nvPr/>
          </p:nvSpPr>
          <p:spPr bwMode="auto">
            <a:xfrm>
              <a:off x="4377" y="3702"/>
              <a:ext cx="227" cy="2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Rectangle 30"/>
            <p:cNvSpPr>
              <a:spLocks noChangeArrowheads="1"/>
            </p:cNvSpPr>
            <p:nvPr/>
          </p:nvSpPr>
          <p:spPr bwMode="auto">
            <a:xfrm>
              <a:off x="4604" y="3475"/>
              <a:ext cx="227" cy="2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Rectangle 31"/>
            <p:cNvSpPr>
              <a:spLocks noChangeArrowheads="1"/>
            </p:cNvSpPr>
            <p:nvPr/>
          </p:nvSpPr>
          <p:spPr bwMode="auto">
            <a:xfrm>
              <a:off x="4604" y="3702"/>
              <a:ext cx="227" cy="226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Rectangle 32"/>
            <p:cNvSpPr>
              <a:spLocks noChangeArrowheads="1"/>
            </p:cNvSpPr>
            <p:nvPr/>
          </p:nvSpPr>
          <p:spPr bwMode="auto">
            <a:xfrm>
              <a:off x="4649" y="1570"/>
              <a:ext cx="408" cy="18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Rectangle 33"/>
            <p:cNvSpPr>
              <a:spLocks noChangeArrowheads="1"/>
            </p:cNvSpPr>
            <p:nvPr/>
          </p:nvSpPr>
          <p:spPr bwMode="auto">
            <a:xfrm>
              <a:off x="4241" y="1570"/>
              <a:ext cx="408" cy="18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Rectangle 34"/>
            <p:cNvSpPr>
              <a:spLocks noChangeArrowheads="1"/>
            </p:cNvSpPr>
            <p:nvPr/>
          </p:nvSpPr>
          <p:spPr bwMode="auto">
            <a:xfrm>
              <a:off x="4241" y="1752"/>
              <a:ext cx="408" cy="18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Rectangle 35"/>
            <p:cNvSpPr>
              <a:spLocks noChangeArrowheads="1"/>
            </p:cNvSpPr>
            <p:nvPr/>
          </p:nvSpPr>
          <p:spPr bwMode="auto">
            <a:xfrm>
              <a:off x="4241" y="1389"/>
              <a:ext cx="408" cy="18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Rectangle 36"/>
            <p:cNvSpPr>
              <a:spLocks noChangeArrowheads="1"/>
            </p:cNvSpPr>
            <p:nvPr/>
          </p:nvSpPr>
          <p:spPr bwMode="auto">
            <a:xfrm>
              <a:off x="4649" y="1752"/>
              <a:ext cx="408" cy="18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AutoShape 37"/>
            <p:cNvSpPr>
              <a:spLocks noChangeArrowheads="1"/>
            </p:cNvSpPr>
            <p:nvPr/>
          </p:nvSpPr>
          <p:spPr bwMode="auto">
            <a:xfrm>
              <a:off x="2290" y="1389"/>
              <a:ext cx="318" cy="499"/>
            </a:xfrm>
            <a:prstGeom prst="rtTriangle">
              <a:avLst/>
            </a:prstGeom>
            <a:solidFill>
              <a:srgbClr val="9900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" name="AutoShape 38"/>
            <p:cNvSpPr>
              <a:spLocks noChangeArrowheads="1"/>
            </p:cNvSpPr>
            <p:nvPr/>
          </p:nvSpPr>
          <p:spPr bwMode="auto">
            <a:xfrm rot="10800000">
              <a:off x="2608" y="1389"/>
              <a:ext cx="318" cy="499"/>
            </a:xfrm>
            <a:prstGeom prst="rtTriangl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AutoShape 39"/>
            <p:cNvSpPr>
              <a:spLocks noChangeArrowheads="1"/>
            </p:cNvSpPr>
            <p:nvPr/>
          </p:nvSpPr>
          <p:spPr bwMode="auto">
            <a:xfrm>
              <a:off x="2608" y="1389"/>
              <a:ext cx="318" cy="499"/>
            </a:xfrm>
            <a:prstGeom prst="rtTriangle">
              <a:avLst/>
            </a:prstGeom>
            <a:solidFill>
              <a:srgbClr val="9900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AutoShape 40"/>
            <p:cNvSpPr>
              <a:spLocks noChangeArrowheads="1"/>
            </p:cNvSpPr>
            <p:nvPr/>
          </p:nvSpPr>
          <p:spPr bwMode="auto">
            <a:xfrm rot="10800000">
              <a:off x="2290" y="1389"/>
              <a:ext cx="318" cy="499"/>
            </a:xfrm>
            <a:prstGeom prst="rtTriangl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PubChord"/>
            <p:cNvSpPr>
              <a:spLocks noEditPoints="1" noChangeArrowheads="1"/>
            </p:cNvSpPr>
            <p:nvPr/>
          </p:nvSpPr>
          <p:spPr bwMode="auto">
            <a:xfrm>
              <a:off x="476" y="2115"/>
              <a:ext cx="839" cy="862"/>
            </a:xfrm>
            <a:custGeom>
              <a:avLst/>
              <a:gdLst>
                <a:gd name="G0" fmla="+- 0 0 0"/>
                <a:gd name="G1" fmla="sin 10800 14745600"/>
                <a:gd name="G2" fmla="cos 10800 14745600"/>
                <a:gd name="G3" fmla="sin 10800 4494963"/>
                <a:gd name="G4" fmla="cos 10800 4494963"/>
                <a:gd name="G5" fmla="+- G1 10800 0"/>
                <a:gd name="G6" fmla="+- G2 10800 0"/>
                <a:gd name="G7" fmla="+- G3 10800 0"/>
                <a:gd name="G8" fmla="+- G4 10800 0"/>
                <a:gd name="G9" fmla="+- 10800 0 0"/>
                <a:gd name="G10" fmla="+/ G5 G7 2"/>
                <a:gd name="G11" fmla="+/ G6 G8 2"/>
                <a:gd name="T0" fmla="*/ 3163 w 21600"/>
                <a:gd name="T1" fmla="*/ 3163 h 21600"/>
                <a:gd name="T2" fmla="*/ 8952 w 21600"/>
                <a:gd name="T3" fmla="*/ 12008 h 21600"/>
                <a:gd name="T4" fmla="*/ 14742 w 21600"/>
                <a:gd name="T5" fmla="*/ 20854 h 21600"/>
                <a:gd name="T6" fmla="*/ 3163 w 21600"/>
                <a:gd name="T7" fmla="*/ 3163 h 21600"/>
                <a:gd name="T8" fmla="*/ 18437 w 21600"/>
                <a:gd name="T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3163" y="3163"/>
                  </a:moveTo>
                  <a:cubicBezTo>
                    <a:pt x="1137" y="5188"/>
                    <a:pt x="0" y="7935"/>
                    <a:pt x="0" y="10799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2149" y="21600"/>
                    <a:pt x="13486" y="21347"/>
                    <a:pt x="14742" y="2085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PubChord"/>
            <p:cNvSpPr>
              <a:spLocks noEditPoints="1" noChangeArrowheads="1"/>
            </p:cNvSpPr>
            <p:nvPr/>
          </p:nvSpPr>
          <p:spPr bwMode="auto">
            <a:xfrm rot="10800000">
              <a:off x="340" y="2205"/>
              <a:ext cx="839" cy="862"/>
            </a:xfrm>
            <a:custGeom>
              <a:avLst/>
              <a:gdLst>
                <a:gd name="G0" fmla="+- 0 0 0"/>
                <a:gd name="G1" fmla="sin 10800 14745600"/>
                <a:gd name="G2" fmla="cos 10800 14745600"/>
                <a:gd name="G3" fmla="sin 10800 4494963"/>
                <a:gd name="G4" fmla="cos 10800 4494963"/>
                <a:gd name="G5" fmla="+- G1 10800 0"/>
                <a:gd name="G6" fmla="+- G2 10800 0"/>
                <a:gd name="G7" fmla="+- G3 10800 0"/>
                <a:gd name="G8" fmla="+- G4 10800 0"/>
                <a:gd name="G9" fmla="+- 10800 0 0"/>
                <a:gd name="G10" fmla="+/ G5 G7 2"/>
                <a:gd name="G11" fmla="+/ G6 G8 2"/>
                <a:gd name="T0" fmla="*/ 3163 w 21600"/>
                <a:gd name="T1" fmla="*/ 3163 h 21600"/>
                <a:gd name="T2" fmla="*/ 8952 w 21600"/>
                <a:gd name="T3" fmla="*/ 12008 h 21600"/>
                <a:gd name="T4" fmla="*/ 14742 w 21600"/>
                <a:gd name="T5" fmla="*/ 20854 h 21600"/>
                <a:gd name="T6" fmla="*/ 3163 w 21600"/>
                <a:gd name="T7" fmla="*/ 3163 h 21600"/>
                <a:gd name="T8" fmla="*/ 18437 w 21600"/>
                <a:gd name="T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3163" y="3163"/>
                  </a:moveTo>
                  <a:cubicBezTo>
                    <a:pt x="1137" y="5188"/>
                    <a:pt x="0" y="7935"/>
                    <a:pt x="0" y="10799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2149" y="21600"/>
                    <a:pt x="13486" y="21347"/>
                    <a:pt x="14742" y="20854"/>
                  </a:cubicBezTo>
                  <a:close/>
                </a:path>
              </a:pathLst>
            </a:custGeom>
            <a:solidFill>
              <a:srgbClr val="006600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Rectangle 43"/>
            <p:cNvSpPr>
              <a:spLocks noChangeArrowheads="1"/>
            </p:cNvSpPr>
            <p:nvPr/>
          </p:nvSpPr>
          <p:spPr bwMode="auto">
            <a:xfrm>
              <a:off x="2336" y="3475"/>
              <a:ext cx="272" cy="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Rectangle 44"/>
            <p:cNvSpPr>
              <a:spLocks noChangeArrowheads="1"/>
            </p:cNvSpPr>
            <p:nvPr/>
          </p:nvSpPr>
          <p:spPr bwMode="auto">
            <a:xfrm>
              <a:off x="2608" y="3475"/>
              <a:ext cx="272" cy="363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" name="Rectangle 45"/>
            <p:cNvSpPr>
              <a:spLocks noChangeArrowheads="1"/>
            </p:cNvSpPr>
            <p:nvPr/>
          </p:nvSpPr>
          <p:spPr bwMode="auto">
            <a:xfrm>
              <a:off x="2880" y="3475"/>
              <a:ext cx="272" cy="36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38" name="Object 46"/>
            <p:cNvGraphicFramePr>
              <a:graphicFrameLocks noChangeAspect="1"/>
            </p:cNvGraphicFramePr>
            <p:nvPr/>
          </p:nvGraphicFramePr>
          <p:xfrm>
            <a:off x="1429" y="1389"/>
            <a:ext cx="195" cy="499"/>
          </p:xfrm>
          <a:graphic>
            <a:graphicData uri="http://schemas.openxmlformats.org/presentationml/2006/ole">
              <p:oleObj spid="_x0000_s42004" name="Формула" r:id="rId4" imgW="152334" imgH="393529" progId="Equation.3">
                <p:embed/>
              </p:oleObj>
            </a:graphicData>
          </a:graphic>
        </p:graphicFrame>
        <p:graphicFrame>
          <p:nvGraphicFramePr>
            <p:cNvPr id="39" name="Object 47"/>
            <p:cNvGraphicFramePr>
              <a:graphicFrameLocks noChangeAspect="1"/>
            </p:cNvGraphicFramePr>
            <p:nvPr/>
          </p:nvGraphicFramePr>
          <p:xfrm>
            <a:off x="3243" y="2387"/>
            <a:ext cx="178" cy="499"/>
          </p:xfrm>
          <a:graphic>
            <a:graphicData uri="http://schemas.openxmlformats.org/presentationml/2006/ole">
              <p:oleObj spid="_x0000_s42005" name="Формула" r:id="rId5" imgW="139639" imgH="393529" progId="Equation.3">
                <p:embed/>
              </p:oleObj>
            </a:graphicData>
          </a:graphic>
        </p:graphicFrame>
        <p:graphicFrame>
          <p:nvGraphicFramePr>
            <p:cNvPr id="40" name="Object 48"/>
            <p:cNvGraphicFramePr>
              <a:graphicFrameLocks noChangeAspect="1"/>
            </p:cNvGraphicFramePr>
            <p:nvPr/>
          </p:nvGraphicFramePr>
          <p:xfrm>
            <a:off x="2971" y="1389"/>
            <a:ext cx="213" cy="544"/>
          </p:xfrm>
          <a:graphic>
            <a:graphicData uri="http://schemas.openxmlformats.org/presentationml/2006/ole">
              <p:oleObj spid="_x0000_s42006" name="Формула" r:id="rId6" imgW="152334" imgH="393529" progId="Equation.3">
                <p:embed/>
              </p:oleObj>
            </a:graphicData>
          </a:graphic>
        </p:graphicFrame>
        <p:graphicFrame>
          <p:nvGraphicFramePr>
            <p:cNvPr id="41" name="Object 49"/>
            <p:cNvGraphicFramePr>
              <a:graphicFrameLocks noChangeAspect="1"/>
            </p:cNvGraphicFramePr>
            <p:nvPr/>
          </p:nvGraphicFramePr>
          <p:xfrm>
            <a:off x="5148" y="1434"/>
            <a:ext cx="212" cy="454"/>
          </p:xfrm>
          <a:graphic>
            <a:graphicData uri="http://schemas.openxmlformats.org/presentationml/2006/ole">
              <p:oleObj spid="_x0000_s42007" name="Формула" r:id="rId7" imgW="152334" imgH="393529" progId="Equation.3">
                <p:embed/>
              </p:oleObj>
            </a:graphicData>
          </a:graphic>
        </p:graphicFrame>
        <p:graphicFrame>
          <p:nvGraphicFramePr>
            <p:cNvPr id="42" name="Object 50"/>
            <p:cNvGraphicFramePr>
              <a:graphicFrameLocks noChangeAspect="1"/>
            </p:cNvGraphicFramePr>
            <p:nvPr/>
          </p:nvGraphicFramePr>
          <p:xfrm>
            <a:off x="1338" y="2387"/>
            <a:ext cx="194" cy="499"/>
          </p:xfrm>
          <a:graphic>
            <a:graphicData uri="http://schemas.openxmlformats.org/presentationml/2006/ole">
              <p:oleObj spid="_x0000_s42008" name="Формула" r:id="rId8" imgW="152334" imgH="393529" progId="Equation.3">
                <p:embed/>
              </p:oleObj>
            </a:graphicData>
          </a:graphic>
        </p:graphicFrame>
        <p:graphicFrame>
          <p:nvGraphicFramePr>
            <p:cNvPr id="43" name="Object 51"/>
            <p:cNvGraphicFramePr>
              <a:graphicFrameLocks noChangeAspect="1"/>
            </p:cNvGraphicFramePr>
            <p:nvPr/>
          </p:nvGraphicFramePr>
          <p:xfrm>
            <a:off x="5057" y="2296"/>
            <a:ext cx="195" cy="499"/>
          </p:xfrm>
          <a:graphic>
            <a:graphicData uri="http://schemas.openxmlformats.org/presentationml/2006/ole">
              <p:oleObj spid="_x0000_s42009" name="Формула" r:id="rId9" imgW="152334" imgH="393529" progId="Equation.3">
                <p:embed/>
              </p:oleObj>
            </a:graphicData>
          </a:graphic>
        </p:graphicFrame>
        <p:graphicFrame>
          <p:nvGraphicFramePr>
            <p:cNvPr id="44" name="Object 52"/>
            <p:cNvGraphicFramePr>
              <a:graphicFrameLocks noChangeAspect="1"/>
            </p:cNvGraphicFramePr>
            <p:nvPr/>
          </p:nvGraphicFramePr>
          <p:xfrm>
            <a:off x="1247" y="3385"/>
            <a:ext cx="317" cy="518"/>
          </p:xfrm>
          <a:graphic>
            <a:graphicData uri="http://schemas.openxmlformats.org/presentationml/2006/ole">
              <p:oleObj spid="_x0000_s42010" name="Формула" r:id="rId10" imgW="152334" imgH="393529" progId="Equation.3">
                <p:embed/>
              </p:oleObj>
            </a:graphicData>
          </a:graphic>
        </p:graphicFrame>
        <p:graphicFrame>
          <p:nvGraphicFramePr>
            <p:cNvPr id="45" name="Object 53"/>
            <p:cNvGraphicFramePr>
              <a:graphicFrameLocks noChangeAspect="1"/>
            </p:cNvGraphicFramePr>
            <p:nvPr/>
          </p:nvGraphicFramePr>
          <p:xfrm>
            <a:off x="3251" y="3385"/>
            <a:ext cx="169" cy="473"/>
          </p:xfrm>
          <a:graphic>
            <a:graphicData uri="http://schemas.openxmlformats.org/presentationml/2006/ole">
              <p:oleObj spid="_x0000_s42011" name="Формула" r:id="rId11" imgW="139639" imgH="393529" progId="Equation.3">
                <p:embed/>
              </p:oleObj>
            </a:graphicData>
          </a:graphic>
        </p:graphicFrame>
        <p:graphicFrame>
          <p:nvGraphicFramePr>
            <p:cNvPr id="46" name="Object 54"/>
            <p:cNvGraphicFramePr>
              <a:graphicFrameLocks noChangeAspect="1"/>
            </p:cNvGraphicFramePr>
            <p:nvPr/>
          </p:nvGraphicFramePr>
          <p:xfrm>
            <a:off x="5021" y="3339"/>
            <a:ext cx="204" cy="499"/>
          </p:xfrm>
          <a:graphic>
            <a:graphicData uri="http://schemas.openxmlformats.org/presentationml/2006/ole">
              <p:oleObj spid="_x0000_s42012" name="Формула" r:id="rId12" imgW="139639" imgH="393529" progId="Equation.3">
                <p:embed/>
              </p:oleObj>
            </a:graphicData>
          </a:graphic>
        </p:graphicFrame>
        <p:sp>
          <p:nvSpPr>
            <p:cNvPr id="47" name="PubPieSlice"/>
            <p:cNvSpPr>
              <a:spLocks noEditPoints="1" noChangeArrowheads="1"/>
            </p:cNvSpPr>
            <p:nvPr/>
          </p:nvSpPr>
          <p:spPr bwMode="auto">
            <a:xfrm>
              <a:off x="4286" y="2251"/>
              <a:ext cx="636" cy="635"/>
            </a:xfrm>
            <a:custGeom>
              <a:avLst/>
              <a:gdLst>
                <a:gd name="G0" fmla="+- 0 0 0"/>
                <a:gd name="G1" fmla="sin 10800 17694720"/>
                <a:gd name="G2" fmla="cos 10800 17694720"/>
                <a:gd name="G3" fmla="sin 10800 11796480"/>
                <a:gd name="G4" fmla="cos 10800 11796480"/>
                <a:gd name="G5" fmla="+- G1 10800 0"/>
                <a:gd name="G6" fmla="+- G2 10800 0"/>
                <a:gd name="G7" fmla="+- G3 10800 0"/>
                <a:gd name="G8" fmla="+- G4 10800 0"/>
                <a:gd name="G9" fmla="+- 10800 0 0"/>
                <a:gd name="T0" fmla="*/ 10799 w 21600"/>
                <a:gd name="T1" fmla="*/ 0 h 21600"/>
                <a:gd name="T2" fmla="*/ 10800 w 21600"/>
                <a:gd name="T3" fmla="*/ 10800 h 21600"/>
                <a:gd name="T4" fmla="*/ 0 w 21600"/>
                <a:gd name="T5" fmla="*/ 10800 h 21600"/>
                <a:gd name="T6" fmla="*/ 3163 w 21600"/>
                <a:gd name="T7" fmla="*/ 3163 h 21600"/>
                <a:gd name="T8" fmla="*/ 18437 w 21600"/>
                <a:gd name="T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10799" y="0"/>
                  </a:moveTo>
                  <a:cubicBezTo>
                    <a:pt x="4834" y="0"/>
                    <a:pt x="0" y="4835"/>
                    <a:pt x="0" y="10799"/>
                  </a:cubicBezTo>
                  <a:lnTo>
                    <a:pt x="10800" y="108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PubPieSlice"/>
            <p:cNvSpPr>
              <a:spLocks noEditPoints="1" noChangeArrowheads="1"/>
            </p:cNvSpPr>
            <p:nvPr/>
          </p:nvSpPr>
          <p:spPr bwMode="auto">
            <a:xfrm rot="5400000">
              <a:off x="4286" y="2251"/>
              <a:ext cx="636" cy="635"/>
            </a:xfrm>
            <a:custGeom>
              <a:avLst/>
              <a:gdLst>
                <a:gd name="G0" fmla="+- 0 0 0"/>
                <a:gd name="G1" fmla="sin 10800 17694720"/>
                <a:gd name="G2" fmla="cos 10800 17694720"/>
                <a:gd name="G3" fmla="sin 10800 11796480"/>
                <a:gd name="G4" fmla="cos 10800 11796480"/>
                <a:gd name="G5" fmla="+- G1 10800 0"/>
                <a:gd name="G6" fmla="+- G2 10800 0"/>
                <a:gd name="G7" fmla="+- G3 10800 0"/>
                <a:gd name="G8" fmla="+- G4 10800 0"/>
                <a:gd name="G9" fmla="+- 10800 0 0"/>
                <a:gd name="T0" fmla="*/ 10799 w 21600"/>
                <a:gd name="T1" fmla="*/ 0 h 21600"/>
                <a:gd name="T2" fmla="*/ 10800 w 21600"/>
                <a:gd name="T3" fmla="*/ 10800 h 21600"/>
                <a:gd name="T4" fmla="*/ 0 w 21600"/>
                <a:gd name="T5" fmla="*/ 10800 h 21600"/>
                <a:gd name="T6" fmla="*/ 3163 w 21600"/>
                <a:gd name="T7" fmla="*/ 3163 h 21600"/>
                <a:gd name="T8" fmla="*/ 18437 w 21600"/>
                <a:gd name="T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10799" y="0"/>
                  </a:moveTo>
                  <a:cubicBezTo>
                    <a:pt x="4834" y="0"/>
                    <a:pt x="0" y="4835"/>
                    <a:pt x="0" y="10799"/>
                  </a:cubicBezTo>
                  <a:lnTo>
                    <a:pt x="10800" y="10800"/>
                  </a:lnTo>
                  <a:close/>
                </a:path>
              </a:pathLst>
            </a:custGeom>
            <a:solidFill>
              <a:srgbClr val="89192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49" name="PubPieSlice"/>
            <p:cNvSpPr>
              <a:spLocks noEditPoints="1" noChangeArrowheads="1"/>
            </p:cNvSpPr>
            <p:nvPr/>
          </p:nvSpPr>
          <p:spPr bwMode="auto">
            <a:xfrm rot="16200000">
              <a:off x="4286" y="2251"/>
              <a:ext cx="636" cy="635"/>
            </a:xfrm>
            <a:custGeom>
              <a:avLst/>
              <a:gdLst>
                <a:gd name="G0" fmla="+- 0 0 0"/>
                <a:gd name="G1" fmla="sin 10800 17694720"/>
                <a:gd name="G2" fmla="cos 10800 17694720"/>
                <a:gd name="G3" fmla="sin 10800 11796480"/>
                <a:gd name="G4" fmla="cos 10800 11796480"/>
                <a:gd name="G5" fmla="+- G1 10800 0"/>
                <a:gd name="G6" fmla="+- G2 10800 0"/>
                <a:gd name="G7" fmla="+- G3 10800 0"/>
                <a:gd name="G8" fmla="+- G4 10800 0"/>
                <a:gd name="G9" fmla="+- 10800 0 0"/>
                <a:gd name="T0" fmla="*/ 10799 w 21600"/>
                <a:gd name="T1" fmla="*/ 0 h 21600"/>
                <a:gd name="T2" fmla="*/ 10800 w 21600"/>
                <a:gd name="T3" fmla="*/ 10800 h 21600"/>
                <a:gd name="T4" fmla="*/ 0 w 21600"/>
                <a:gd name="T5" fmla="*/ 10800 h 21600"/>
                <a:gd name="T6" fmla="*/ 3163 w 21600"/>
                <a:gd name="T7" fmla="*/ 3163 h 21600"/>
                <a:gd name="T8" fmla="*/ 18437 w 21600"/>
                <a:gd name="T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10799" y="0"/>
                  </a:moveTo>
                  <a:cubicBezTo>
                    <a:pt x="4834" y="0"/>
                    <a:pt x="0" y="4835"/>
                    <a:pt x="0" y="10799"/>
                  </a:cubicBezTo>
                  <a:lnTo>
                    <a:pt x="10800" y="10800"/>
                  </a:lnTo>
                  <a:close/>
                </a:path>
              </a:pathLst>
            </a:custGeom>
            <a:solidFill>
              <a:srgbClr val="89192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50" name="PubPieSlice"/>
            <p:cNvSpPr>
              <a:spLocks noEditPoints="1" noChangeArrowheads="1"/>
            </p:cNvSpPr>
            <p:nvPr/>
          </p:nvSpPr>
          <p:spPr bwMode="auto">
            <a:xfrm rot="10800000">
              <a:off x="4286" y="2251"/>
              <a:ext cx="636" cy="635"/>
            </a:xfrm>
            <a:custGeom>
              <a:avLst/>
              <a:gdLst>
                <a:gd name="G0" fmla="+- 0 0 0"/>
                <a:gd name="G1" fmla="sin 10800 17694720"/>
                <a:gd name="G2" fmla="cos 10800 17694720"/>
                <a:gd name="G3" fmla="sin 10800 11796480"/>
                <a:gd name="G4" fmla="cos 10800 11796480"/>
                <a:gd name="G5" fmla="+- G1 10800 0"/>
                <a:gd name="G6" fmla="+- G2 10800 0"/>
                <a:gd name="G7" fmla="+- G3 10800 0"/>
                <a:gd name="G8" fmla="+- G4 10800 0"/>
                <a:gd name="G9" fmla="+- 10800 0 0"/>
                <a:gd name="T0" fmla="*/ 10799 w 21600"/>
                <a:gd name="T1" fmla="*/ 0 h 21600"/>
                <a:gd name="T2" fmla="*/ 10800 w 21600"/>
                <a:gd name="T3" fmla="*/ 10800 h 21600"/>
                <a:gd name="T4" fmla="*/ 0 w 21600"/>
                <a:gd name="T5" fmla="*/ 10800 h 21600"/>
                <a:gd name="T6" fmla="*/ 3163 w 21600"/>
                <a:gd name="T7" fmla="*/ 3163 h 21600"/>
                <a:gd name="T8" fmla="*/ 18437 w 21600"/>
                <a:gd name="T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T6" t="T7" r="T8" b="T9"/>
              <a:pathLst>
                <a:path w="21600" h="21600">
                  <a:moveTo>
                    <a:pt x="10799" y="0"/>
                  </a:moveTo>
                  <a:cubicBezTo>
                    <a:pt x="4834" y="0"/>
                    <a:pt x="0" y="4835"/>
                    <a:pt x="0" y="10799"/>
                  </a:cubicBezTo>
                  <a:lnTo>
                    <a:pt x="10800" y="108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51" name="AutoShape 59"/>
            <p:cNvSpPr>
              <a:spLocks noChangeArrowheads="1"/>
            </p:cNvSpPr>
            <p:nvPr/>
          </p:nvSpPr>
          <p:spPr bwMode="auto">
            <a:xfrm>
              <a:off x="295" y="3657"/>
              <a:ext cx="273" cy="272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" name="AutoShape 60"/>
            <p:cNvSpPr>
              <a:spLocks noChangeArrowheads="1"/>
            </p:cNvSpPr>
            <p:nvPr/>
          </p:nvSpPr>
          <p:spPr bwMode="auto">
            <a:xfrm>
              <a:off x="567" y="3657"/>
              <a:ext cx="273" cy="272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" name="AutoShape 61"/>
            <p:cNvSpPr>
              <a:spLocks noChangeArrowheads="1"/>
            </p:cNvSpPr>
            <p:nvPr/>
          </p:nvSpPr>
          <p:spPr bwMode="auto">
            <a:xfrm>
              <a:off x="839" y="3657"/>
              <a:ext cx="273" cy="272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" name="AutoShape 62"/>
            <p:cNvSpPr>
              <a:spLocks noChangeArrowheads="1"/>
            </p:cNvSpPr>
            <p:nvPr/>
          </p:nvSpPr>
          <p:spPr bwMode="auto">
            <a:xfrm rot="10800000">
              <a:off x="431" y="3657"/>
              <a:ext cx="273" cy="272"/>
            </a:xfrm>
            <a:prstGeom prst="triangle">
              <a:avLst>
                <a:gd name="adj" fmla="val 50000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" name="AutoShape 63"/>
            <p:cNvSpPr>
              <a:spLocks noChangeArrowheads="1"/>
            </p:cNvSpPr>
            <p:nvPr/>
          </p:nvSpPr>
          <p:spPr bwMode="auto">
            <a:xfrm rot="10800000">
              <a:off x="703" y="3657"/>
              <a:ext cx="273" cy="272"/>
            </a:xfrm>
            <a:prstGeom prst="triangle">
              <a:avLst>
                <a:gd name="adj" fmla="val 50000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" name="AutoShape 64"/>
            <p:cNvSpPr>
              <a:spLocks noChangeArrowheads="1"/>
            </p:cNvSpPr>
            <p:nvPr/>
          </p:nvSpPr>
          <p:spPr bwMode="auto">
            <a:xfrm>
              <a:off x="431" y="3385"/>
              <a:ext cx="273" cy="272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" name="AutoShape 65"/>
            <p:cNvSpPr>
              <a:spLocks noChangeArrowheads="1"/>
            </p:cNvSpPr>
            <p:nvPr/>
          </p:nvSpPr>
          <p:spPr bwMode="auto">
            <a:xfrm>
              <a:off x="703" y="3385"/>
              <a:ext cx="273" cy="272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" name="AutoShape 66"/>
            <p:cNvSpPr>
              <a:spLocks noChangeArrowheads="1"/>
            </p:cNvSpPr>
            <p:nvPr/>
          </p:nvSpPr>
          <p:spPr bwMode="auto">
            <a:xfrm rot="10800000">
              <a:off x="567" y="3385"/>
              <a:ext cx="273" cy="272"/>
            </a:xfrm>
            <a:prstGeom prst="triangle">
              <a:avLst>
                <a:gd name="adj" fmla="val 50000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" name="AutoShape 67"/>
            <p:cNvSpPr>
              <a:spLocks noChangeArrowheads="1"/>
            </p:cNvSpPr>
            <p:nvPr/>
          </p:nvSpPr>
          <p:spPr bwMode="auto">
            <a:xfrm rot="5400000">
              <a:off x="2359" y="2318"/>
              <a:ext cx="544" cy="589"/>
            </a:xfrm>
            <a:prstGeom prst="flowChartCollate">
              <a:avLst/>
            </a:prstGeom>
            <a:solidFill>
              <a:srgbClr val="F2508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0" name="AutoShape 68"/>
            <p:cNvSpPr>
              <a:spLocks noChangeArrowheads="1"/>
            </p:cNvSpPr>
            <p:nvPr/>
          </p:nvSpPr>
          <p:spPr bwMode="auto">
            <a:xfrm>
              <a:off x="2336" y="2614"/>
              <a:ext cx="590" cy="272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" name="AutoShape 69"/>
            <p:cNvSpPr>
              <a:spLocks noChangeArrowheads="1"/>
            </p:cNvSpPr>
            <p:nvPr/>
          </p:nvSpPr>
          <p:spPr bwMode="auto">
            <a:xfrm rot="10800000">
              <a:off x="2336" y="2341"/>
              <a:ext cx="590" cy="272"/>
            </a:xfrm>
            <a:prstGeom prst="triangle">
              <a:avLst>
                <a:gd name="adj" fmla="val 50000"/>
              </a:avLst>
            </a:prstGeom>
            <a:solidFill>
              <a:srgbClr val="F2508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2" name="Нижний колонтитул 6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19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Мои рисунки\62-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875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99"/>
                </a:solidFill>
                <a:latin typeface="Georgia" pitchFamily="18" charset="0"/>
              </a:rPr>
              <a:t>Решите задачу: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" name="Picture 4" descr="j0234131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57158" y="1071546"/>
            <a:ext cx="1952531" cy="207626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85984" y="1285860"/>
            <a:ext cx="6286544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1</a:t>
            </a:r>
            <a:r>
              <a:rPr lang="ru-RU" sz="2800" b="1" dirty="0" smtClean="0">
                <a:solidFill>
                  <a:srgbClr val="000066"/>
                </a:solidFill>
              </a:rPr>
              <a:t>. Сколько в сутках часов?</a:t>
            </a:r>
            <a:r>
              <a:rPr lang="ru-RU" sz="2800" dirty="0" smtClean="0"/>
              <a:t>   </a:t>
            </a:r>
          </a:p>
          <a:p>
            <a:pPr>
              <a:buFontTx/>
              <a:buNone/>
            </a:pPr>
            <a:r>
              <a:rPr lang="ru-RU" sz="2800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2</a:t>
            </a:r>
            <a:r>
              <a:rPr lang="ru-RU" sz="2800" b="1" dirty="0" smtClean="0">
                <a:solidFill>
                  <a:srgbClr val="000066"/>
                </a:solidFill>
              </a:rPr>
              <a:t>.  Какая часть суток пройдёт, если   будильник   будет показывать:</a:t>
            </a:r>
          </a:p>
          <a:p>
            <a:pPr>
              <a:buFontTx/>
              <a:buNone/>
            </a:pPr>
            <a:r>
              <a:rPr lang="ru-RU" sz="2800" dirty="0" smtClean="0">
                <a:solidFill>
                  <a:srgbClr val="000066"/>
                </a:solidFill>
              </a:rPr>
              <a:t>а)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1 час</a:t>
            </a:r>
            <a:r>
              <a:rPr lang="ru-RU" sz="2800" dirty="0" smtClean="0"/>
              <a:t>, </a:t>
            </a:r>
            <a:r>
              <a:rPr lang="ru-RU" sz="2800" dirty="0" smtClean="0">
                <a:solidFill>
                  <a:srgbClr val="000066"/>
                </a:solidFill>
              </a:rPr>
              <a:t>б)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3 часа</a:t>
            </a:r>
            <a:r>
              <a:rPr lang="ru-RU" sz="2800" dirty="0" smtClean="0"/>
              <a:t>, </a:t>
            </a:r>
            <a:r>
              <a:rPr lang="ru-RU" sz="2800" dirty="0" smtClean="0">
                <a:solidFill>
                  <a:srgbClr val="000066"/>
                </a:solidFill>
              </a:rPr>
              <a:t>в)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5 часов</a:t>
            </a:r>
            <a:r>
              <a:rPr lang="ru-RU" sz="2800" dirty="0" smtClean="0"/>
              <a:t>, </a:t>
            </a:r>
            <a:r>
              <a:rPr lang="ru-RU" sz="2800" dirty="0" smtClean="0">
                <a:solidFill>
                  <a:srgbClr val="000066"/>
                </a:solidFill>
              </a:rPr>
              <a:t>г)</a:t>
            </a:r>
            <a:r>
              <a:rPr lang="ru-RU" sz="2800" dirty="0" smtClean="0">
                <a:solidFill>
                  <a:srgbClr val="FF0000"/>
                </a:solidFill>
              </a:rPr>
              <a:t>11часов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000066"/>
                </a:solidFill>
              </a:rPr>
              <a:t>?  	</a:t>
            </a:r>
            <a:r>
              <a:rPr lang="ru-RU" dirty="0" smtClean="0">
                <a:solidFill>
                  <a:srgbClr val="000066"/>
                </a:solidFill>
              </a:rPr>
              <a:t>				</a:t>
            </a:r>
            <a:r>
              <a:rPr lang="ru-RU" dirty="0" smtClean="0">
                <a:solidFill>
                  <a:srgbClr val="FF0000"/>
                </a:solidFill>
              </a:rPr>
              <a:t>											</a:t>
            </a:r>
            <a:endParaRPr lang="ru-RU" dirty="0" smtClean="0"/>
          </a:p>
          <a:p>
            <a:pPr>
              <a:buFontTx/>
              <a:buNone/>
            </a:pPr>
            <a:r>
              <a:rPr lang="ru-RU" dirty="0" smtClean="0"/>
              <a:t>                   </a:t>
            </a:r>
            <a:endParaRPr lang="ru-RU" dirty="0"/>
          </a:p>
        </p:txBody>
      </p:sp>
      <p:grpSp>
        <p:nvGrpSpPr>
          <p:cNvPr id="7" name="Group 13"/>
          <p:cNvGrpSpPr>
            <a:grpSpLocks/>
          </p:cNvGrpSpPr>
          <p:nvPr/>
        </p:nvGrpSpPr>
        <p:grpSpPr bwMode="auto">
          <a:xfrm>
            <a:off x="971550" y="3213100"/>
            <a:ext cx="7345363" cy="647700"/>
            <a:chOff x="612" y="2024"/>
            <a:chExt cx="4627" cy="408"/>
          </a:xfrm>
        </p:grpSpPr>
        <p:sp>
          <p:nvSpPr>
            <p:cNvPr id="8" name="Rectangle 14"/>
            <p:cNvSpPr>
              <a:spLocks noChangeArrowheads="1"/>
            </p:cNvSpPr>
            <p:nvPr/>
          </p:nvSpPr>
          <p:spPr bwMode="auto">
            <a:xfrm>
              <a:off x="1111" y="2205"/>
              <a:ext cx="181" cy="227"/>
            </a:xfrm>
            <a:prstGeom prst="rect">
              <a:avLst/>
            </a:prstGeom>
            <a:solidFill>
              <a:srgbClr val="F2508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Rectangle 15"/>
            <p:cNvSpPr>
              <a:spLocks noChangeArrowheads="1"/>
            </p:cNvSpPr>
            <p:nvPr/>
          </p:nvSpPr>
          <p:spPr bwMode="auto">
            <a:xfrm>
              <a:off x="1474" y="2205"/>
              <a:ext cx="181" cy="227"/>
            </a:xfrm>
            <a:prstGeom prst="rect">
              <a:avLst/>
            </a:prstGeom>
            <a:solidFill>
              <a:srgbClr val="F2508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Rectangle 16"/>
            <p:cNvSpPr>
              <a:spLocks noChangeArrowheads="1"/>
            </p:cNvSpPr>
            <p:nvPr/>
          </p:nvSpPr>
          <p:spPr bwMode="auto">
            <a:xfrm>
              <a:off x="1292" y="2205"/>
              <a:ext cx="181" cy="227"/>
            </a:xfrm>
            <a:prstGeom prst="rect">
              <a:avLst/>
            </a:prstGeom>
            <a:solidFill>
              <a:srgbClr val="F2508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Rectangle 17"/>
            <p:cNvSpPr>
              <a:spLocks noChangeArrowheads="1"/>
            </p:cNvSpPr>
            <p:nvPr/>
          </p:nvSpPr>
          <p:spPr bwMode="auto">
            <a:xfrm>
              <a:off x="1837" y="2205"/>
              <a:ext cx="181" cy="227"/>
            </a:xfrm>
            <a:prstGeom prst="rect">
              <a:avLst/>
            </a:prstGeom>
            <a:solidFill>
              <a:srgbClr val="F2508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Rectangle 18"/>
            <p:cNvSpPr>
              <a:spLocks noChangeArrowheads="1"/>
            </p:cNvSpPr>
            <p:nvPr/>
          </p:nvSpPr>
          <p:spPr bwMode="auto">
            <a:xfrm>
              <a:off x="1655" y="2205"/>
              <a:ext cx="181" cy="227"/>
            </a:xfrm>
            <a:prstGeom prst="rect">
              <a:avLst/>
            </a:prstGeom>
            <a:solidFill>
              <a:srgbClr val="F2508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Rectangle 19"/>
            <p:cNvSpPr>
              <a:spLocks noChangeArrowheads="1"/>
            </p:cNvSpPr>
            <p:nvPr/>
          </p:nvSpPr>
          <p:spPr bwMode="auto">
            <a:xfrm>
              <a:off x="2200" y="2205"/>
              <a:ext cx="181" cy="227"/>
            </a:xfrm>
            <a:prstGeom prst="rect">
              <a:avLst/>
            </a:prstGeom>
            <a:solidFill>
              <a:srgbClr val="F2508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Rectangle 20"/>
            <p:cNvSpPr>
              <a:spLocks noChangeArrowheads="1"/>
            </p:cNvSpPr>
            <p:nvPr/>
          </p:nvSpPr>
          <p:spPr bwMode="auto">
            <a:xfrm>
              <a:off x="2018" y="2205"/>
              <a:ext cx="181" cy="227"/>
            </a:xfrm>
            <a:prstGeom prst="rect">
              <a:avLst/>
            </a:prstGeom>
            <a:solidFill>
              <a:srgbClr val="F2508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Rectangle 21"/>
            <p:cNvSpPr>
              <a:spLocks noChangeArrowheads="1"/>
            </p:cNvSpPr>
            <p:nvPr/>
          </p:nvSpPr>
          <p:spPr bwMode="auto">
            <a:xfrm>
              <a:off x="2381" y="2205"/>
              <a:ext cx="181" cy="227"/>
            </a:xfrm>
            <a:prstGeom prst="rect">
              <a:avLst/>
            </a:prstGeom>
            <a:solidFill>
              <a:srgbClr val="F2508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22"/>
            <p:cNvSpPr>
              <a:spLocks noChangeArrowheads="1"/>
            </p:cNvSpPr>
            <p:nvPr/>
          </p:nvSpPr>
          <p:spPr bwMode="auto">
            <a:xfrm>
              <a:off x="2562" y="2205"/>
              <a:ext cx="181" cy="227"/>
            </a:xfrm>
            <a:prstGeom prst="rect">
              <a:avLst/>
            </a:prstGeom>
            <a:solidFill>
              <a:srgbClr val="F2508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Rectangle 23"/>
            <p:cNvSpPr>
              <a:spLocks noChangeArrowheads="1"/>
            </p:cNvSpPr>
            <p:nvPr/>
          </p:nvSpPr>
          <p:spPr bwMode="auto">
            <a:xfrm>
              <a:off x="2744" y="2205"/>
              <a:ext cx="181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Rectangle 24"/>
            <p:cNvSpPr>
              <a:spLocks noChangeArrowheads="1"/>
            </p:cNvSpPr>
            <p:nvPr/>
          </p:nvSpPr>
          <p:spPr bwMode="auto">
            <a:xfrm>
              <a:off x="3470" y="2205"/>
              <a:ext cx="181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Rectangle 25"/>
            <p:cNvSpPr>
              <a:spLocks noChangeArrowheads="1"/>
            </p:cNvSpPr>
            <p:nvPr/>
          </p:nvSpPr>
          <p:spPr bwMode="auto">
            <a:xfrm>
              <a:off x="3288" y="2205"/>
              <a:ext cx="181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Rectangle 26"/>
            <p:cNvSpPr>
              <a:spLocks noChangeArrowheads="1"/>
            </p:cNvSpPr>
            <p:nvPr/>
          </p:nvSpPr>
          <p:spPr bwMode="auto">
            <a:xfrm>
              <a:off x="3107" y="2205"/>
              <a:ext cx="181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Rectangle 27"/>
            <p:cNvSpPr>
              <a:spLocks noChangeArrowheads="1"/>
            </p:cNvSpPr>
            <p:nvPr/>
          </p:nvSpPr>
          <p:spPr bwMode="auto">
            <a:xfrm>
              <a:off x="2925" y="2205"/>
              <a:ext cx="181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Rectangle 28"/>
            <p:cNvSpPr>
              <a:spLocks noChangeArrowheads="1"/>
            </p:cNvSpPr>
            <p:nvPr/>
          </p:nvSpPr>
          <p:spPr bwMode="auto">
            <a:xfrm>
              <a:off x="4195" y="2205"/>
              <a:ext cx="181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Rectangle 29"/>
            <p:cNvSpPr>
              <a:spLocks noChangeArrowheads="1"/>
            </p:cNvSpPr>
            <p:nvPr/>
          </p:nvSpPr>
          <p:spPr bwMode="auto">
            <a:xfrm>
              <a:off x="4014" y="2205"/>
              <a:ext cx="181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Rectangle 30"/>
            <p:cNvSpPr>
              <a:spLocks noChangeArrowheads="1"/>
            </p:cNvSpPr>
            <p:nvPr/>
          </p:nvSpPr>
          <p:spPr bwMode="auto">
            <a:xfrm>
              <a:off x="3833" y="2205"/>
              <a:ext cx="181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Rectangle 31"/>
            <p:cNvSpPr>
              <a:spLocks noChangeArrowheads="1"/>
            </p:cNvSpPr>
            <p:nvPr/>
          </p:nvSpPr>
          <p:spPr bwMode="auto">
            <a:xfrm>
              <a:off x="3651" y="2205"/>
              <a:ext cx="181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Rectangle 32"/>
            <p:cNvSpPr>
              <a:spLocks noChangeArrowheads="1"/>
            </p:cNvSpPr>
            <p:nvPr/>
          </p:nvSpPr>
          <p:spPr bwMode="auto">
            <a:xfrm>
              <a:off x="4558" y="2205"/>
              <a:ext cx="181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Rectangle 33"/>
            <p:cNvSpPr>
              <a:spLocks noChangeArrowheads="1"/>
            </p:cNvSpPr>
            <p:nvPr/>
          </p:nvSpPr>
          <p:spPr bwMode="auto">
            <a:xfrm>
              <a:off x="4377" y="2205"/>
              <a:ext cx="181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Rectangle 34"/>
            <p:cNvSpPr>
              <a:spLocks noChangeArrowheads="1"/>
            </p:cNvSpPr>
            <p:nvPr/>
          </p:nvSpPr>
          <p:spPr bwMode="auto">
            <a:xfrm>
              <a:off x="4740" y="2205"/>
              <a:ext cx="181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Rectangle 35"/>
            <p:cNvSpPr>
              <a:spLocks noChangeArrowheads="1"/>
            </p:cNvSpPr>
            <p:nvPr/>
          </p:nvSpPr>
          <p:spPr bwMode="auto">
            <a:xfrm>
              <a:off x="930" y="2205"/>
              <a:ext cx="181" cy="227"/>
            </a:xfrm>
            <a:prstGeom prst="rect">
              <a:avLst/>
            </a:prstGeom>
            <a:solidFill>
              <a:srgbClr val="F2508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" name="Rectangle 36"/>
            <p:cNvSpPr>
              <a:spLocks noChangeArrowheads="1"/>
            </p:cNvSpPr>
            <p:nvPr/>
          </p:nvSpPr>
          <p:spPr bwMode="auto">
            <a:xfrm>
              <a:off x="748" y="2205"/>
              <a:ext cx="181" cy="227"/>
            </a:xfrm>
            <a:prstGeom prst="rect">
              <a:avLst/>
            </a:prstGeom>
            <a:solidFill>
              <a:srgbClr val="F2508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Rectangle 37"/>
            <p:cNvSpPr>
              <a:spLocks noChangeArrowheads="1"/>
            </p:cNvSpPr>
            <p:nvPr/>
          </p:nvSpPr>
          <p:spPr bwMode="auto">
            <a:xfrm>
              <a:off x="4921" y="2205"/>
              <a:ext cx="181" cy="22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AutoShape 38"/>
            <p:cNvSpPr>
              <a:spLocks/>
            </p:cNvSpPr>
            <p:nvPr/>
          </p:nvSpPr>
          <p:spPr bwMode="auto">
            <a:xfrm rot="5400000">
              <a:off x="2790" y="-154"/>
              <a:ext cx="272" cy="4627"/>
            </a:xfrm>
            <a:prstGeom prst="leftBrace">
              <a:avLst>
                <a:gd name="adj1" fmla="val 141837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3" name="Прямоугольник 32"/>
          <p:cNvSpPr/>
          <p:nvPr/>
        </p:nvSpPr>
        <p:spPr>
          <a:xfrm>
            <a:off x="928662" y="4000504"/>
            <a:ext cx="20970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1</a:t>
            </a:r>
            <a:r>
              <a:rPr lang="ru-RU" sz="2800" dirty="0" smtClean="0">
                <a:solidFill>
                  <a:srgbClr val="000066"/>
                </a:solidFill>
              </a:rPr>
              <a:t>.</a:t>
            </a:r>
            <a:r>
              <a:rPr lang="ru-RU" sz="2800" dirty="0" smtClean="0"/>
              <a:t>      </a:t>
            </a:r>
            <a:r>
              <a:rPr lang="ru-RU" sz="2800" b="1" i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24 часа</a:t>
            </a:r>
            <a:endParaRPr lang="ru-RU" sz="2800" b="1" i="1" dirty="0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3000364" y="5214950"/>
          <a:ext cx="466725" cy="792162"/>
        </p:xfrm>
        <a:graphic>
          <a:graphicData uri="http://schemas.openxmlformats.org/presentationml/2006/ole">
            <p:oleObj spid="_x0000_s44042" name="Формула" r:id="rId5" imgW="228501" imgH="393529" progId="Equation.3">
              <p:embed/>
            </p:oleObj>
          </a:graphicData>
        </a:graphic>
      </p:graphicFrame>
      <p:sp>
        <p:nvSpPr>
          <p:cNvPr id="35" name="Прямоугольник 34"/>
          <p:cNvSpPr/>
          <p:nvPr/>
        </p:nvSpPr>
        <p:spPr>
          <a:xfrm>
            <a:off x="928662" y="4714884"/>
            <a:ext cx="20970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 startAt="2"/>
            </a:pPr>
            <a:r>
              <a:rPr lang="ru-RU" sz="3200" dirty="0" smtClean="0">
                <a:solidFill>
                  <a:srgbClr val="000066"/>
                </a:solidFill>
              </a:rPr>
              <a:t>а)</a:t>
            </a:r>
            <a:r>
              <a:rPr lang="ru-RU" sz="3200" dirty="0" smtClean="0"/>
              <a:t>  </a:t>
            </a:r>
            <a:r>
              <a:rPr lang="ru-RU" sz="3200" dirty="0" smtClean="0">
                <a:solidFill>
                  <a:srgbClr val="FF0000"/>
                </a:solidFill>
              </a:rPr>
              <a:t>1 ч – </a:t>
            </a:r>
          </a:p>
        </p:txBody>
      </p:sp>
      <p:graphicFrame>
        <p:nvGraphicFramePr>
          <p:cNvPr id="44035" name="Object 3"/>
          <p:cNvGraphicFramePr>
            <a:graphicFrameLocks noChangeAspect="1"/>
          </p:cNvGraphicFramePr>
          <p:nvPr/>
        </p:nvGraphicFramePr>
        <p:xfrm>
          <a:off x="2857488" y="4429132"/>
          <a:ext cx="463550" cy="792162"/>
        </p:xfrm>
        <a:graphic>
          <a:graphicData uri="http://schemas.openxmlformats.org/presentationml/2006/ole">
            <p:oleObj spid="_x0000_s44043" name="Формула" r:id="rId6" imgW="228501" imgH="393529" progId="Equation.3">
              <p:embed/>
            </p:oleObj>
          </a:graphicData>
        </a:graphic>
      </p:graphicFrame>
      <p:sp>
        <p:nvSpPr>
          <p:cNvPr id="37" name="Прямоугольник 36"/>
          <p:cNvSpPr/>
          <p:nvPr/>
        </p:nvSpPr>
        <p:spPr>
          <a:xfrm>
            <a:off x="3428992" y="4714884"/>
            <a:ext cx="12684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суток;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7215206" y="4643446"/>
            <a:ext cx="13085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суток; </a:t>
            </a:r>
            <a:endParaRPr lang="ru-RU" sz="32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3428992" y="5286388"/>
            <a:ext cx="13085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суток; </a:t>
            </a:r>
            <a:endParaRPr lang="ru-RU" sz="32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5000628" y="4714884"/>
            <a:ext cx="17636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0066"/>
                </a:solidFill>
              </a:rPr>
              <a:t>в)</a:t>
            </a:r>
            <a:r>
              <a:rPr lang="ru-RU" sz="3200" dirty="0" smtClean="0"/>
              <a:t>   </a:t>
            </a:r>
            <a:r>
              <a:rPr lang="ru-RU" sz="3200" dirty="0" smtClean="0">
                <a:solidFill>
                  <a:srgbClr val="FF0000"/>
                </a:solidFill>
              </a:rPr>
              <a:t>5 ч – 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5072066" y="5357826"/>
            <a:ext cx="18245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0066"/>
                </a:solidFill>
              </a:rPr>
              <a:t>г)</a:t>
            </a:r>
            <a:r>
              <a:rPr lang="ru-RU" sz="3200" dirty="0" smtClean="0"/>
              <a:t>   </a:t>
            </a:r>
            <a:r>
              <a:rPr lang="ru-RU" sz="3200" dirty="0" smtClean="0">
                <a:solidFill>
                  <a:srgbClr val="FF0000"/>
                </a:solidFill>
              </a:rPr>
              <a:t>11 ч</a:t>
            </a:r>
            <a:r>
              <a:rPr lang="ru-RU" sz="3200" dirty="0" smtClean="0"/>
              <a:t> </a:t>
            </a:r>
            <a:r>
              <a:rPr lang="ru-RU" sz="3200" dirty="0" smtClean="0">
                <a:solidFill>
                  <a:srgbClr val="FF0000"/>
                </a:solidFill>
              </a:rPr>
              <a:t>– </a:t>
            </a:r>
            <a:endParaRPr lang="ru-RU" sz="3200" dirty="0">
              <a:solidFill>
                <a:srgbClr val="FF0000"/>
              </a:solidFill>
            </a:endParaRPr>
          </a:p>
        </p:txBody>
      </p:sp>
      <p:graphicFrame>
        <p:nvGraphicFramePr>
          <p:cNvPr id="44036" name="Object 4"/>
          <p:cNvGraphicFramePr>
            <a:graphicFrameLocks noChangeAspect="1"/>
          </p:cNvGraphicFramePr>
          <p:nvPr/>
        </p:nvGraphicFramePr>
        <p:xfrm>
          <a:off x="6572264" y="4572008"/>
          <a:ext cx="466725" cy="792162"/>
        </p:xfrm>
        <a:graphic>
          <a:graphicData uri="http://schemas.openxmlformats.org/presentationml/2006/ole">
            <p:oleObj spid="_x0000_s44044" name="Формула" r:id="rId7" imgW="228501" imgH="393529" progId="Equation.3">
              <p:embed/>
            </p:oleObj>
          </a:graphicData>
        </a:graphic>
      </p:graphicFrame>
      <p:sp>
        <p:nvSpPr>
          <p:cNvPr id="44" name="Прямоугольник 43"/>
          <p:cNvSpPr/>
          <p:nvPr/>
        </p:nvSpPr>
        <p:spPr>
          <a:xfrm>
            <a:off x="7286644" y="5286388"/>
            <a:ext cx="12155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суток;</a:t>
            </a:r>
            <a:endParaRPr lang="ru-RU" sz="3200" dirty="0"/>
          </a:p>
        </p:txBody>
      </p:sp>
      <p:graphicFrame>
        <p:nvGraphicFramePr>
          <p:cNvPr id="44037" name="Object 5"/>
          <p:cNvGraphicFramePr>
            <a:graphicFrameLocks noChangeAspect="1"/>
          </p:cNvGraphicFramePr>
          <p:nvPr/>
        </p:nvGraphicFramePr>
        <p:xfrm>
          <a:off x="6786578" y="5286388"/>
          <a:ext cx="504825" cy="792162"/>
        </p:xfrm>
        <a:graphic>
          <a:graphicData uri="http://schemas.openxmlformats.org/presentationml/2006/ole">
            <p:oleObj spid="_x0000_s44045" name="Формула" r:id="rId8" imgW="228501" imgH="393529" progId="Equation.3">
              <p:embed/>
            </p:oleObj>
          </a:graphicData>
        </a:graphic>
      </p:graphicFrame>
      <p:sp>
        <p:nvSpPr>
          <p:cNvPr id="46" name="Прямоугольник 45"/>
          <p:cNvSpPr/>
          <p:nvPr/>
        </p:nvSpPr>
        <p:spPr>
          <a:xfrm>
            <a:off x="1428728" y="5357826"/>
            <a:ext cx="14654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>
                <a:solidFill>
                  <a:srgbClr val="002060"/>
                </a:solidFill>
              </a:rPr>
              <a:t>б)</a:t>
            </a:r>
            <a:r>
              <a:rPr lang="ru-RU" sz="3200" dirty="0" smtClean="0"/>
              <a:t> </a:t>
            </a:r>
            <a:r>
              <a:rPr lang="ru-RU" sz="3200" dirty="0" smtClean="0">
                <a:solidFill>
                  <a:srgbClr val="FF0000"/>
                </a:solidFill>
              </a:rPr>
              <a:t>3 ч –</a:t>
            </a:r>
            <a:endParaRPr lang="ru-RU" sz="3200" dirty="0"/>
          </a:p>
        </p:txBody>
      </p:sp>
      <p:sp>
        <p:nvSpPr>
          <p:cNvPr id="45" name="Нижний колонтитул 4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20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Мои рисунки\62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875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b="1" dirty="0" err="1" smtClean="0">
                <a:solidFill>
                  <a:srgbClr val="000099"/>
                </a:solidFill>
                <a:latin typeface="Georgia" pitchFamily="18" charset="0"/>
              </a:rPr>
              <a:t>Давным</a:t>
            </a:r>
            <a:r>
              <a:rPr lang="ru-RU" b="1" dirty="0" smtClean="0">
                <a:solidFill>
                  <a:srgbClr val="000099"/>
                </a:solidFill>
                <a:latin typeface="Georgia" pitchFamily="18" charset="0"/>
              </a:rPr>
              <a:t> -давно…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buFontTx/>
              <a:buNone/>
            </a:pPr>
            <a:r>
              <a:rPr lang="ru-RU" sz="2800" b="1" i="1" dirty="0" smtClean="0">
                <a:solidFill>
                  <a:srgbClr val="6600CC"/>
                </a:solidFill>
              </a:rPr>
              <a:t>    </a:t>
            </a:r>
            <a:r>
              <a:rPr lang="ru-RU" sz="3300" b="1" i="1" dirty="0" smtClean="0">
                <a:solidFill>
                  <a:srgbClr val="6600CC"/>
                </a:solidFill>
              </a:rPr>
              <a:t>Хорошо, когда на столе есть </a:t>
            </a:r>
            <a:r>
              <a:rPr lang="ru-RU" sz="3300" b="1" i="1" u="sng" dirty="0" smtClean="0">
                <a:solidFill>
                  <a:srgbClr val="6600CC"/>
                </a:solidFill>
              </a:rPr>
              <a:t>целое</a:t>
            </a:r>
            <a:r>
              <a:rPr lang="ru-RU" sz="3300" b="1" i="1" dirty="0" smtClean="0">
                <a:solidFill>
                  <a:srgbClr val="6600CC"/>
                </a:solidFill>
              </a:rPr>
              <a:t> яблоко, и можно его съесть одному. Но </a:t>
            </a:r>
            <a:r>
              <a:rPr lang="ru-RU" sz="3300" b="1" i="1" smtClean="0">
                <a:solidFill>
                  <a:srgbClr val="6600CC"/>
                </a:solidFill>
              </a:rPr>
              <a:t>иногда приходится </a:t>
            </a:r>
            <a:r>
              <a:rPr lang="ru-RU" sz="3300" b="1" i="1" u="sng" dirty="0" smtClean="0">
                <a:solidFill>
                  <a:srgbClr val="6600CC"/>
                </a:solidFill>
              </a:rPr>
              <a:t>делить яблоко на части</a:t>
            </a:r>
            <a:r>
              <a:rPr lang="ru-RU" sz="3300" b="1" i="1" dirty="0" smtClean="0">
                <a:solidFill>
                  <a:srgbClr val="6600CC"/>
                </a:solidFill>
              </a:rPr>
              <a:t>, т.е. </a:t>
            </a:r>
            <a:r>
              <a:rPr lang="ru-RU" sz="3300" b="1" i="1" u="sng" dirty="0" smtClean="0">
                <a:solidFill>
                  <a:srgbClr val="6600CC"/>
                </a:solidFill>
              </a:rPr>
              <a:t>дробить</a:t>
            </a:r>
            <a:r>
              <a:rPr lang="ru-RU" sz="3300" b="1" i="1" dirty="0" smtClean="0">
                <a:solidFill>
                  <a:srgbClr val="6600CC"/>
                </a:solidFill>
              </a:rPr>
              <a:t>, чтобы поделиться с кем-нибудь</a:t>
            </a:r>
            <a:r>
              <a:rPr lang="ru-RU" sz="3300" dirty="0" smtClean="0"/>
              <a:t>. 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ru-RU" sz="2800" dirty="0" smtClean="0"/>
              <a:t>                 	 </a:t>
            </a:r>
            <a:r>
              <a:rPr lang="ru-RU" sz="3600" b="1" dirty="0" smtClean="0">
                <a:solidFill>
                  <a:srgbClr val="6600CC"/>
                </a:solidFill>
              </a:rPr>
              <a:t>Так получаются </a:t>
            </a:r>
            <a:r>
              <a:rPr lang="ru-RU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ДРОБИ</a:t>
            </a:r>
            <a:r>
              <a:rPr lang="ru-RU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800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rgbClr val="6600CC"/>
                </a:solidFill>
              </a:rPr>
              <a:t>Помните, как было в детском мультфильме</a:t>
            </a:r>
            <a:r>
              <a:rPr lang="ru-RU" sz="2800" dirty="0" smtClean="0"/>
              <a:t>: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b="1" i="1" dirty="0" smtClean="0">
                <a:solidFill>
                  <a:schemeClr val="accent2"/>
                </a:solidFill>
              </a:rPr>
              <a:t>«Мы делили апельсин,                                                                    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b="1" i="1" dirty="0" smtClean="0">
                <a:solidFill>
                  <a:schemeClr val="accent2"/>
                </a:solidFill>
              </a:rPr>
              <a:t> Много нас, а он один…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Приведите свой  жизненный пример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деления одного целого предмета на части.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</a:t>
            </a:r>
            <a:r>
              <a:rPr lang="ru-RU" sz="3600" b="1" u="sng" dirty="0" smtClean="0">
                <a:solidFill>
                  <a:srgbClr val="6600CC"/>
                </a:solidFill>
              </a:rPr>
              <a:t>Интересно, а в древности знали про дроби ?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Picture 6" descr="FD01010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3429000"/>
            <a:ext cx="1571636" cy="1289052"/>
          </a:xfrm>
          <a:prstGeom prst="rect">
            <a:avLst/>
          </a:prstGeom>
          <a:noFill/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Мои рисунки\62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57" y="0"/>
            <a:ext cx="9148757" cy="6858000"/>
          </a:xfrm>
          <a:prstGeom prst="rect">
            <a:avLst/>
          </a:prstGeom>
          <a:noFill/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Рефлексия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>
            <a:off x="714348" y="1285860"/>
            <a:ext cx="7972452" cy="484030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4000" b="1" dirty="0" smtClean="0"/>
              <a:t>           Выбери утверждение:</a:t>
            </a:r>
          </a:p>
          <a:p>
            <a:pPr algn="ctr">
              <a:buNone/>
            </a:pPr>
            <a:endParaRPr lang="ru-RU" sz="4000" b="1" dirty="0" smtClean="0"/>
          </a:p>
          <a:p>
            <a:pPr>
              <a:buFont typeface="Wingdings" pitchFamily="2" charset="2"/>
              <a:buChar char="v"/>
            </a:pPr>
            <a:r>
              <a:rPr lang="ru-RU" sz="4000" b="1" dirty="0" smtClean="0">
                <a:solidFill>
                  <a:srgbClr val="FF0000"/>
                </a:solidFill>
              </a:rPr>
              <a:t>Все понял, могу помочь другим</a:t>
            </a:r>
          </a:p>
          <a:p>
            <a:pPr>
              <a:buFont typeface="Wingdings" pitchFamily="2" charset="2"/>
              <a:buChar char="v"/>
            </a:pPr>
            <a:r>
              <a:rPr lang="ru-RU" sz="4000" b="1" dirty="0" smtClean="0">
                <a:solidFill>
                  <a:srgbClr val="00B0F0"/>
                </a:solidFill>
              </a:rPr>
              <a:t>Запомню надолго</a:t>
            </a:r>
          </a:p>
          <a:p>
            <a:pPr>
              <a:buFont typeface="Wingdings" pitchFamily="2" charset="2"/>
              <a:buChar char="v"/>
            </a:pPr>
            <a:r>
              <a:rPr lang="ru-RU" sz="4000" b="1" dirty="0" smtClean="0">
                <a:solidFill>
                  <a:srgbClr val="00B050"/>
                </a:solidFill>
              </a:rPr>
              <a:t>Все понял</a:t>
            </a:r>
          </a:p>
          <a:p>
            <a:pPr>
              <a:buFont typeface="Wingdings" pitchFamily="2" charset="2"/>
              <a:buChar char="v"/>
            </a:pPr>
            <a:r>
              <a:rPr lang="ru-RU" sz="4000" b="1" dirty="0" smtClean="0">
                <a:solidFill>
                  <a:srgbClr val="7030A0"/>
                </a:solidFill>
              </a:rPr>
              <a:t>Могу, но нужна помощь</a:t>
            </a:r>
          </a:p>
          <a:p>
            <a:pPr>
              <a:buFont typeface="Wingdings" pitchFamily="2" charset="2"/>
              <a:buChar char="v"/>
            </a:pPr>
            <a:r>
              <a:rPr lang="ru-RU" sz="4000" b="1" dirty="0" smtClean="0">
                <a:solidFill>
                  <a:srgbClr val="C00000"/>
                </a:solidFill>
              </a:rPr>
              <a:t>Ничего не понял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696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8083" y="4357695"/>
            <a:ext cx="1785918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96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214546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21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Documents and Settings\Admin\Мои документы\Мои рисунки\62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8757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Georgia" pitchFamily="18" charset="0"/>
              </a:rPr>
              <a:t> Домашнее задание</a:t>
            </a:r>
            <a:endParaRPr lang="ru-RU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 descr="FD01010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1118960"/>
            <a:ext cx="1835463" cy="1218245"/>
          </a:xfrm>
          <a:prstGeom prst="rect">
            <a:avLst/>
          </a:prstGeom>
          <a:noFill/>
        </p:spPr>
      </p:pic>
      <p:pic>
        <p:nvPicPr>
          <p:cNvPr id="8" name="Picture 2" descr="C:\Documents and Settings\Admin\Мои документы\Мои рисунки\41831-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3" y="3786190"/>
            <a:ext cx="2143140" cy="1285884"/>
          </a:xfrm>
          <a:prstGeom prst="rect">
            <a:avLst/>
          </a:prstGeom>
          <a:noFill/>
        </p:spPr>
      </p:pic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22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Admin\Мои документы\Мои рисунки\62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8757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500043"/>
            <a:ext cx="814393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800" b="1" dirty="0" smtClean="0">
                <a:solidFill>
                  <a:srgbClr val="6600CC"/>
                </a:solidFill>
              </a:rPr>
              <a:t> </a:t>
            </a:r>
            <a:r>
              <a:rPr lang="ru-RU" sz="3200" b="1" i="1" dirty="0" smtClean="0">
                <a:solidFill>
                  <a:srgbClr val="6600CC"/>
                </a:solidFill>
              </a:rPr>
              <a:t>В древности к целым и дробным числам относились по-разному:                                                              предпочтения были на стороне целых чисел.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3200" b="1" i="1" dirty="0" smtClean="0">
                <a:solidFill>
                  <a:srgbClr val="FF0000"/>
                </a:solidFill>
              </a:rPr>
              <a:t>                             «</a:t>
            </a:r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Если ты захочешь делить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    единицу,     математики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    высмеют тебя </a:t>
            </a:r>
          </a:p>
          <a:p>
            <a:pPr algn="r">
              <a:lnSpc>
                <a:spcPct val="80000"/>
              </a:lnSpc>
              <a:buFontTx/>
              <a:buNone/>
            </a:pPr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и не позволят это делать»</a:t>
            </a:r>
            <a:r>
              <a:rPr lang="ru-RU" sz="3200" b="1" i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-</a:t>
            </a:r>
          </a:p>
          <a:p>
            <a:pPr algn="r">
              <a:lnSpc>
                <a:spcPct val="80000"/>
              </a:lnSpc>
              <a:buFontTx/>
              <a:buNone/>
            </a:pPr>
            <a:r>
              <a:rPr lang="ru-RU" sz="3200" b="1" i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писал основатель </a:t>
            </a:r>
          </a:p>
          <a:p>
            <a:pPr algn="r">
              <a:lnSpc>
                <a:spcPct val="80000"/>
              </a:lnSpc>
              <a:buFontTx/>
              <a:buNone/>
            </a:pPr>
            <a:r>
              <a:rPr lang="ru-RU" sz="3200" b="1" i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афинской Академии  Платон. </a:t>
            </a:r>
            <a:endParaRPr lang="ru-RU" sz="3200" b="1" i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3200" b="1" i="1" dirty="0" smtClean="0">
                <a:solidFill>
                  <a:srgbClr val="6600CC"/>
                </a:solidFill>
              </a:rPr>
              <a:t>Но не все древнегреческие математики соглашались с Платоном. С дробями свободно обращались  Архимед и Герон      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3200" b="1" i="1" dirty="0" smtClean="0">
                <a:solidFill>
                  <a:srgbClr val="6600CC"/>
                </a:solidFill>
              </a:rPr>
              <a:t>                      Александрийский.</a:t>
            </a:r>
            <a:r>
              <a:rPr lang="ru-RU" sz="3200" b="1" i="1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endParaRPr lang="ru-RU" sz="3200" b="1" i="1" dirty="0" smtClean="0">
              <a:solidFill>
                <a:srgbClr val="6600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sz="3200" b="1" i="1" dirty="0" smtClean="0">
                <a:solidFill>
                  <a:srgbClr val="6600CC"/>
                </a:solidFill>
                <a:latin typeface="Georgia" pitchFamily="18" charset="0"/>
              </a:rPr>
              <a:t>        </a:t>
            </a:r>
            <a:endParaRPr lang="ru-RU" sz="3200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214554"/>
            <a:ext cx="2484438" cy="1928826"/>
          </a:xfrm>
          <a:prstGeom prst="rect">
            <a:avLst/>
          </a:prstGeom>
          <a:noFill/>
          <a:ln w="57150" cmpd="thinThick">
            <a:solidFill>
              <a:srgbClr val="6600CC"/>
            </a:solidFill>
            <a:miter lim="800000"/>
            <a:headEnd/>
            <a:tailEnd/>
          </a:ln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Documents and Settings\Admin\Мои документы\Мои рисунки\62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57" y="0"/>
            <a:ext cx="9148757" cy="685800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ru-RU" sz="3600" b="1" i="1" dirty="0" smtClean="0">
                <a:solidFill>
                  <a:srgbClr val="6600CC"/>
                </a:solidFill>
              </a:rPr>
              <a:t>     Даже  Пифагор, который трепетно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3600" b="1" i="1" dirty="0" smtClean="0">
                <a:solidFill>
                  <a:srgbClr val="6600CC"/>
                </a:solidFill>
              </a:rPr>
              <a:t>    относился к натуральным числам, создавая теорию   музыкальной шкалы, связал основные    музыкальные интервалы с дробями.</a:t>
            </a:r>
            <a:endParaRPr lang="ru-RU" sz="3600" dirty="0"/>
          </a:p>
        </p:txBody>
      </p:sp>
      <p:pic>
        <p:nvPicPr>
          <p:cNvPr id="67587" name="Picture 3" descr="C:\Documents and Settings\Admin\Мои документы\Мои рисунки\i (2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1126" y="3786190"/>
            <a:ext cx="3236513" cy="2071702"/>
          </a:xfrm>
          <a:prstGeom prst="rect">
            <a:avLst/>
          </a:prstGeom>
          <a:noFill/>
        </p:spPr>
      </p:pic>
      <p:sp>
        <p:nvSpPr>
          <p:cNvPr id="11" name="Music"/>
          <p:cNvSpPr>
            <a:spLocks noEditPoints="1" noChangeArrowheads="1"/>
          </p:cNvSpPr>
          <p:nvPr/>
        </p:nvSpPr>
        <p:spPr bwMode="auto">
          <a:xfrm>
            <a:off x="7715272" y="5643578"/>
            <a:ext cx="576262" cy="431800"/>
          </a:xfrm>
          <a:custGeom>
            <a:avLst/>
            <a:gdLst>
              <a:gd name="T0" fmla="*/ 7352 w 21600"/>
              <a:gd name="T1" fmla="*/ 46 h 21600"/>
              <a:gd name="T2" fmla="*/ 7373 w 21600"/>
              <a:gd name="T3" fmla="*/ 9900 h 21600"/>
              <a:gd name="T4" fmla="*/ 21683 w 21600"/>
              <a:gd name="T5" fmla="*/ 10061 h 21600"/>
              <a:gd name="T6" fmla="*/ 7352 w 21600"/>
              <a:gd name="T7" fmla="*/ 46 h 21600"/>
              <a:gd name="T8" fmla="*/ 21600 w 21600"/>
              <a:gd name="T9" fmla="*/ 0 h 21600"/>
              <a:gd name="T10" fmla="*/ 7975 w 21600"/>
              <a:gd name="T11" fmla="*/ 923 h 21600"/>
              <a:gd name="T12" fmla="*/ 20935 w 21600"/>
              <a:gd name="T13" fmla="*/ 535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2" name="Music"/>
          <p:cNvSpPr>
            <a:spLocks noEditPoints="1" noChangeArrowheads="1"/>
          </p:cNvSpPr>
          <p:nvPr/>
        </p:nvSpPr>
        <p:spPr bwMode="auto">
          <a:xfrm>
            <a:off x="7215206" y="4429132"/>
            <a:ext cx="576262" cy="431800"/>
          </a:xfrm>
          <a:custGeom>
            <a:avLst/>
            <a:gdLst>
              <a:gd name="T0" fmla="*/ 7352 w 21600"/>
              <a:gd name="T1" fmla="*/ 46 h 21600"/>
              <a:gd name="T2" fmla="*/ 7373 w 21600"/>
              <a:gd name="T3" fmla="*/ 9900 h 21600"/>
              <a:gd name="T4" fmla="*/ 21683 w 21600"/>
              <a:gd name="T5" fmla="*/ 10061 h 21600"/>
              <a:gd name="T6" fmla="*/ 7352 w 21600"/>
              <a:gd name="T7" fmla="*/ 46 h 21600"/>
              <a:gd name="T8" fmla="*/ 21600 w 21600"/>
              <a:gd name="T9" fmla="*/ 0 h 21600"/>
              <a:gd name="T10" fmla="*/ 7975 w 21600"/>
              <a:gd name="T11" fmla="*/ 923 h 21600"/>
              <a:gd name="T12" fmla="*/ 20935 w 21600"/>
              <a:gd name="T13" fmla="*/ 535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3" name="Music"/>
          <p:cNvSpPr>
            <a:spLocks noEditPoints="1" noChangeArrowheads="1"/>
          </p:cNvSpPr>
          <p:nvPr/>
        </p:nvSpPr>
        <p:spPr bwMode="auto">
          <a:xfrm>
            <a:off x="7929586" y="3643314"/>
            <a:ext cx="576262" cy="431800"/>
          </a:xfrm>
          <a:custGeom>
            <a:avLst/>
            <a:gdLst>
              <a:gd name="T0" fmla="*/ 7352 w 21600"/>
              <a:gd name="T1" fmla="*/ 46 h 21600"/>
              <a:gd name="T2" fmla="*/ 7373 w 21600"/>
              <a:gd name="T3" fmla="*/ 9900 h 21600"/>
              <a:gd name="T4" fmla="*/ 21683 w 21600"/>
              <a:gd name="T5" fmla="*/ 10061 h 21600"/>
              <a:gd name="T6" fmla="*/ 7352 w 21600"/>
              <a:gd name="T7" fmla="*/ 46 h 21600"/>
              <a:gd name="T8" fmla="*/ 21600 w 21600"/>
              <a:gd name="T9" fmla="*/ 0 h 21600"/>
              <a:gd name="T10" fmla="*/ 7975 w 21600"/>
              <a:gd name="T11" fmla="*/ 923 h 21600"/>
              <a:gd name="T12" fmla="*/ 20935 w 21600"/>
              <a:gd name="T13" fmla="*/ 535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0" y="0"/>
            <a:ext cx="2487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ru-RU" sz="10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7589" name="Picture 5" descr="http://festival.1september.ru/articles/563095/img8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3714752"/>
            <a:ext cx="2143140" cy="2081215"/>
          </a:xfrm>
          <a:prstGeom prst="rect">
            <a:avLst/>
          </a:prstGeom>
          <a:noFill/>
        </p:spPr>
      </p:pic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4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Мои рисунки\62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57" y="0"/>
            <a:ext cx="914875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Georgia" pitchFamily="18" charset="0"/>
              </a:rPr>
              <a:t>Обыкновенные дроби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4"/>
                </a:solidFill>
              </a:rPr>
              <a:t>Каждый может за версту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4"/>
                </a:solidFill>
              </a:rPr>
              <a:t>Видеть дробную черту.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4"/>
                </a:solidFill>
              </a:rPr>
              <a:t>Над  чертой – </a:t>
            </a:r>
            <a:r>
              <a:rPr lang="ru-RU" b="1" dirty="0" smtClean="0">
                <a:solidFill>
                  <a:srgbClr val="FF0000"/>
                </a:solidFill>
              </a:rPr>
              <a:t>числитель</a:t>
            </a:r>
            <a:r>
              <a:rPr lang="ru-RU" b="1" dirty="0" smtClean="0">
                <a:solidFill>
                  <a:schemeClr val="accent4"/>
                </a:solidFill>
              </a:rPr>
              <a:t>, знайте,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4"/>
                </a:solidFill>
              </a:rPr>
              <a:t>Под чертою – </a:t>
            </a:r>
            <a:r>
              <a:rPr lang="ru-RU" b="1" dirty="0" smtClean="0">
                <a:solidFill>
                  <a:srgbClr val="FF0000"/>
                </a:solidFill>
              </a:rPr>
              <a:t>знаменатель.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4"/>
                </a:solidFill>
              </a:rPr>
              <a:t>Дробь такую, непременно,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4"/>
                </a:solidFill>
              </a:rPr>
              <a:t>Надо звать </a:t>
            </a:r>
            <a:r>
              <a:rPr lang="ru-RU" b="1" dirty="0" smtClean="0">
                <a:solidFill>
                  <a:srgbClr val="FF0000"/>
                </a:solidFill>
              </a:rPr>
              <a:t>обыкновенной.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accent4"/>
                </a:solidFill>
              </a:rPr>
              <a:t>Назовите числитель и знаменатель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accent4"/>
                </a:solidFill>
              </a:rPr>
              <a:t>                       каждой     дроби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1497012"/>
            <a:ext cx="717550" cy="140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29586" y="2571744"/>
            <a:ext cx="576286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5074" y="3500438"/>
            <a:ext cx="736601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43768" y="5286388"/>
            <a:ext cx="71438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28728" y="5357826"/>
            <a:ext cx="717551" cy="1201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6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Мои рисунки\62-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914875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Georgia" pitchFamily="18" charset="0"/>
              </a:rPr>
              <a:t>Изображение  дробей </a:t>
            </a:r>
            <a:br>
              <a:rPr lang="ru-RU" b="1" dirty="0" smtClean="0">
                <a:solidFill>
                  <a:srgbClr val="000099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rgbClr val="000099"/>
                </a:solidFill>
                <a:latin typeface="Georgia" pitchFamily="18" charset="0"/>
              </a:rPr>
              <a:t>в Древнем Египте </a:t>
            </a: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 </a:t>
            </a:r>
            <a:endParaRPr lang="ru-RU" dirty="0"/>
          </a:p>
        </p:txBody>
      </p:sp>
      <p:pic>
        <p:nvPicPr>
          <p:cNvPr id="5" name="Picture 5" descr="pyramids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193476" y="4929198"/>
            <a:ext cx="2192980" cy="1500198"/>
          </a:xfrm>
          <a:prstGeom prst="rect">
            <a:avLst/>
          </a:prstGeom>
          <a:noFill/>
          <a:ln w="28575">
            <a:solidFill>
              <a:schemeClr val="hlink"/>
            </a:solidFill>
            <a:miter lim="800000"/>
            <a:headEnd/>
            <a:tailEnd/>
          </a:ln>
        </p:spPr>
      </p:pic>
      <p:graphicFrame>
        <p:nvGraphicFramePr>
          <p:cNvPr id="37890" name="Object 10"/>
          <p:cNvGraphicFramePr>
            <a:graphicFrameLocks noChangeAspect="1"/>
          </p:cNvGraphicFramePr>
          <p:nvPr/>
        </p:nvGraphicFramePr>
        <p:xfrm>
          <a:off x="2843213" y="1700213"/>
          <a:ext cx="792162" cy="4824412"/>
        </p:xfrm>
        <a:graphic>
          <a:graphicData uri="http://schemas.openxmlformats.org/presentationml/2006/ole">
            <p:oleObj spid="_x0000_s37892" name="Формула" r:id="rId5" imgW="266584" imgH="1624895" progId="Equation.3">
              <p:embed/>
            </p:oleObj>
          </a:graphicData>
        </a:graphic>
      </p:graphicFrame>
      <p:pic>
        <p:nvPicPr>
          <p:cNvPr id="7" name="Picture 12" descr="камень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697" r="32870" b="-3391"/>
          <a:stretch>
            <a:fillRect/>
          </a:stretch>
        </p:blipFill>
        <p:spPr bwMode="auto">
          <a:xfrm>
            <a:off x="1116013" y="1341438"/>
            <a:ext cx="1584325" cy="127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3" descr="камень2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6307"/>
          <a:stretch>
            <a:fillRect/>
          </a:stretch>
        </p:blipFill>
        <p:spPr bwMode="auto">
          <a:xfrm>
            <a:off x="971550" y="1412875"/>
            <a:ext cx="178435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камень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697" r="32870" b="-3391"/>
          <a:stretch>
            <a:fillRect/>
          </a:stretch>
        </p:blipFill>
        <p:spPr bwMode="auto">
          <a:xfrm>
            <a:off x="1116013" y="2420938"/>
            <a:ext cx="1584325" cy="127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7" descr="камень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697" r="32870" b="-3391"/>
          <a:stretch>
            <a:fillRect/>
          </a:stretch>
        </p:blipFill>
        <p:spPr bwMode="auto">
          <a:xfrm>
            <a:off x="1214414" y="3643314"/>
            <a:ext cx="1584325" cy="127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7" descr="камень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697" r="32870" b="-3391"/>
          <a:stretch>
            <a:fillRect/>
          </a:stretch>
        </p:blipFill>
        <p:spPr bwMode="auto">
          <a:xfrm>
            <a:off x="1258888" y="4868863"/>
            <a:ext cx="1584325" cy="127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Line 18"/>
          <p:cNvSpPr>
            <a:spLocks noChangeShapeType="1"/>
          </p:cNvSpPr>
          <p:nvPr/>
        </p:nvSpPr>
        <p:spPr bwMode="auto">
          <a:xfrm flipH="1">
            <a:off x="1403350" y="3500438"/>
            <a:ext cx="144463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" name="Line 18"/>
          <p:cNvSpPr>
            <a:spLocks noChangeShapeType="1"/>
          </p:cNvSpPr>
          <p:nvPr/>
        </p:nvSpPr>
        <p:spPr bwMode="auto">
          <a:xfrm flipH="1">
            <a:off x="1500166" y="4786322"/>
            <a:ext cx="144463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" name="Line 18"/>
          <p:cNvSpPr>
            <a:spLocks noChangeShapeType="1"/>
          </p:cNvSpPr>
          <p:nvPr/>
        </p:nvSpPr>
        <p:spPr bwMode="auto">
          <a:xfrm flipH="1">
            <a:off x="1643042" y="4786322"/>
            <a:ext cx="144463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 flipH="1">
            <a:off x="1500166" y="5929330"/>
            <a:ext cx="144463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 flipH="1">
            <a:off x="1643042" y="6000768"/>
            <a:ext cx="144463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 flipH="1">
            <a:off x="1785918" y="6000768"/>
            <a:ext cx="144463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" name="Line 18"/>
          <p:cNvSpPr>
            <a:spLocks noChangeShapeType="1"/>
          </p:cNvSpPr>
          <p:nvPr/>
        </p:nvSpPr>
        <p:spPr bwMode="auto">
          <a:xfrm flipH="1">
            <a:off x="1928794" y="6000768"/>
            <a:ext cx="144463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9" name="Line 18"/>
          <p:cNvSpPr>
            <a:spLocks noChangeShapeType="1"/>
          </p:cNvSpPr>
          <p:nvPr/>
        </p:nvSpPr>
        <p:spPr bwMode="auto">
          <a:xfrm flipH="1">
            <a:off x="2071670" y="6000768"/>
            <a:ext cx="144463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" name="Line 18"/>
          <p:cNvSpPr>
            <a:spLocks noChangeShapeType="1"/>
          </p:cNvSpPr>
          <p:nvPr/>
        </p:nvSpPr>
        <p:spPr bwMode="auto">
          <a:xfrm flipH="1">
            <a:off x="2214546" y="6000768"/>
            <a:ext cx="144463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" name="Freeform 6"/>
          <p:cNvSpPr>
            <a:spLocks/>
          </p:cNvSpPr>
          <p:nvPr/>
        </p:nvSpPr>
        <p:spPr bwMode="auto">
          <a:xfrm>
            <a:off x="571472" y="3071810"/>
            <a:ext cx="381000" cy="558800"/>
          </a:xfrm>
          <a:custGeom>
            <a:avLst/>
            <a:gdLst>
              <a:gd name="T0" fmla="*/ 2147483647 w 240"/>
              <a:gd name="T1" fmla="*/ 2147483647 h 352"/>
              <a:gd name="T2" fmla="*/ 2147483647 w 240"/>
              <a:gd name="T3" fmla="*/ 0 h 352"/>
              <a:gd name="T4" fmla="*/ 2147483647 w 240"/>
              <a:gd name="T5" fmla="*/ 2147483647 h 352"/>
              <a:gd name="T6" fmla="*/ 2147483647 w 240"/>
              <a:gd name="T7" fmla="*/ 2147483647 h 352"/>
              <a:gd name="T8" fmla="*/ 2147483647 w 240"/>
              <a:gd name="T9" fmla="*/ 2147483647 h 352"/>
              <a:gd name="T10" fmla="*/ 2147483647 w 240"/>
              <a:gd name="T11" fmla="*/ 2147483647 h 352"/>
              <a:gd name="T12" fmla="*/ 2147483647 w 240"/>
              <a:gd name="T13" fmla="*/ 2147483647 h 352"/>
              <a:gd name="T14" fmla="*/ 2147483647 w 240"/>
              <a:gd name="T15" fmla="*/ 2147483647 h 352"/>
              <a:gd name="T16" fmla="*/ 2147483647 w 240"/>
              <a:gd name="T17" fmla="*/ 2147483647 h 35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40" h="352">
                <a:moveTo>
                  <a:pt x="32" y="144"/>
                </a:moveTo>
                <a:cubicBezTo>
                  <a:pt x="64" y="72"/>
                  <a:pt x="96" y="0"/>
                  <a:pt x="128" y="0"/>
                </a:cubicBezTo>
                <a:cubicBezTo>
                  <a:pt x="160" y="0"/>
                  <a:pt x="240" y="96"/>
                  <a:pt x="224" y="144"/>
                </a:cubicBezTo>
                <a:cubicBezTo>
                  <a:pt x="208" y="192"/>
                  <a:pt x="64" y="256"/>
                  <a:pt x="32" y="288"/>
                </a:cubicBezTo>
                <a:cubicBezTo>
                  <a:pt x="0" y="320"/>
                  <a:pt x="32" y="336"/>
                  <a:pt x="32" y="336"/>
                </a:cubicBezTo>
                <a:cubicBezTo>
                  <a:pt x="32" y="336"/>
                  <a:pt x="16" y="304"/>
                  <a:pt x="32" y="288"/>
                </a:cubicBezTo>
                <a:cubicBezTo>
                  <a:pt x="48" y="272"/>
                  <a:pt x="104" y="232"/>
                  <a:pt x="128" y="240"/>
                </a:cubicBezTo>
                <a:cubicBezTo>
                  <a:pt x="152" y="248"/>
                  <a:pt x="160" y="320"/>
                  <a:pt x="176" y="336"/>
                </a:cubicBezTo>
                <a:cubicBezTo>
                  <a:pt x="192" y="352"/>
                  <a:pt x="208" y="344"/>
                  <a:pt x="224" y="336"/>
                </a:cubicBezTo>
              </a:path>
            </a:pathLst>
          </a:custGeom>
          <a:noFill/>
          <a:ln w="38100" cmpd="sng">
            <a:solidFill>
              <a:srgbClr val="33CC3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2" name="Group 7"/>
          <p:cNvGrpSpPr>
            <a:grpSpLocks/>
          </p:cNvGrpSpPr>
          <p:nvPr/>
        </p:nvGrpSpPr>
        <p:grpSpPr bwMode="auto">
          <a:xfrm>
            <a:off x="642910" y="2143116"/>
            <a:ext cx="609600" cy="228600"/>
            <a:chOff x="816" y="1584"/>
            <a:chExt cx="384" cy="144"/>
          </a:xfrm>
        </p:grpSpPr>
        <p:sp>
          <p:nvSpPr>
            <p:cNvPr id="23" name="Line 3"/>
            <p:cNvSpPr>
              <a:spLocks noChangeShapeType="1"/>
            </p:cNvSpPr>
            <p:nvPr/>
          </p:nvSpPr>
          <p:spPr bwMode="auto">
            <a:xfrm>
              <a:off x="816" y="1584"/>
              <a:ext cx="384" cy="0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Line 4"/>
            <p:cNvSpPr>
              <a:spLocks noChangeShapeType="1"/>
            </p:cNvSpPr>
            <p:nvPr/>
          </p:nvSpPr>
          <p:spPr bwMode="auto">
            <a:xfrm flipH="1">
              <a:off x="816" y="1584"/>
              <a:ext cx="384" cy="144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37891" name="Picture 3" descr="C:\Documents and Settings\Admin\Мои документы\Мои рисунки\i (18)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86182" y="3071810"/>
            <a:ext cx="2643190" cy="1651994"/>
          </a:xfrm>
          <a:prstGeom prst="rect">
            <a:avLst/>
          </a:prstGeom>
          <a:noFill/>
        </p:spPr>
      </p:pic>
      <p:pic>
        <p:nvPicPr>
          <p:cNvPr id="26" name="Picture 3" descr="C:\Documents and Settings\Admin\Мои документы\Мои рисунки\i (17)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500826" y="1428736"/>
            <a:ext cx="2143140" cy="1826540"/>
          </a:xfrm>
          <a:prstGeom prst="rect">
            <a:avLst/>
          </a:prstGeom>
          <a:noFill/>
        </p:spPr>
      </p:pic>
      <p:sp>
        <p:nvSpPr>
          <p:cNvPr id="27" name="Нижний колонтитул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7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Мои рисунки\62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875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Georgia" pitchFamily="18" charset="0"/>
              </a:rPr>
              <a:t>В Древнем Китае вместо черты  использовали точку</a:t>
            </a: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8916" name="Picture 4" descr="C:\Documents and Settings\Admin\Мои документы\Мои рисунки\i (20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8654" y="2214554"/>
            <a:ext cx="2343642" cy="2643206"/>
          </a:xfrm>
          <a:prstGeom prst="rect">
            <a:avLst/>
          </a:prstGeom>
          <a:noFill/>
        </p:spPr>
      </p:pic>
      <p:pic>
        <p:nvPicPr>
          <p:cNvPr id="38917" name="Picture 5" descr="C:\Documents and Settings\Admin\Мои документы\Мои рисунки\i (2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1571612"/>
            <a:ext cx="2829738" cy="2214578"/>
          </a:xfrm>
          <a:prstGeom prst="rect">
            <a:avLst/>
          </a:prstGeom>
          <a:noFill/>
        </p:spPr>
      </p:pic>
      <p:pic>
        <p:nvPicPr>
          <p:cNvPr id="38918" name="Picture 6" descr="C:\Documents and Settings\Admin\Мои документы\Мои рисунки\i (19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49948" y="1571612"/>
            <a:ext cx="2379374" cy="2214578"/>
          </a:xfrm>
          <a:prstGeom prst="rect">
            <a:avLst/>
          </a:prstGeom>
          <a:noFill/>
        </p:spPr>
      </p:pic>
      <p:pic>
        <p:nvPicPr>
          <p:cNvPr id="38920" name="Picture 8" descr="C:\Documents and Settings\Admin\Мои документы\Мои рисунки\i (28).jpg"/>
          <p:cNvPicPr>
            <a:picLocks noGrp="1" noChangeAspect="1" noChangeArrowheads="1"/>
          </p:cNvPicPr>
          <p:nvPr>
            <p:ph idx="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4286248" y="4071942"/>
            <a:ext cx="3648086" cy="2510151"/>
          </a:xfrm>
          <a:prstGeom prst="rect">
            <a:avLst/>
          </a:prstGeom>
          <a:noFill/>
        </p:spPr>
      </p:pic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8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Мои рисунки\62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875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Georgia" pitchFamily="18" charset="0"/>
              </a:rPr>
              <a:t>Дроби  в Древней Руси</a:t>
            </a: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571472" y="1428736"/>
            <a:ext cx="3111526" cy="395128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000" dirty="0" smtClean="0"/>
              <a:t>½ - «половина», «пол»</a:t>
            </a:r>
          </a:p>
          <a:p>
            <a:pPr>
              <a:buNone/>
            </a:pPr>
            <a:r>
              <a:rPr lang="ru-RU" sz="3000" dirty="0" smtClean="0"/>
              <a:t>⅓ - «треть»</a:t>
            </a:r>
          </a:p>
          <a:p>
            <a:pPr>
              <a:buNone/>
            </a:pPr>
            <a:r>
              <a:rPr lang="ru-RU" sz="3000" dirty="0" smtClean="0"/>
              <a:t>¼ - «четверть»</a:t>
            </a:r>
          </a:p>
          <a:p>
            <a:pPr>
              <a:buNone/>
            </a:pPr>
            <a:r>
              <a:rPr lang="ru-RU" sz="3000" dirty="0" smtClean="0"/>
              <a:t>⅙ - «полтрети»</a:t>
            </a:r>
          </a:p>
          <a:p>
            <a:pPr>
              <a:buNone/>
            </a:pPr>
            <a:r>
              <a:rPr lang="ru-RU" sz="3000" dirty="0" smtClean="0"/>
              <a:t>⅛ - «полчети»</a:t>
            </a:r>
          </a:p>
          <a:p>
            <a:pPr>
              <a:buNone/>
            </a:pPr>
            <a:r>
              <a:rPr lang="ru-RU" sz="3000" dirty="0" smtClean="0"/>
              <a:t>⅟</a:t>
            </a:r>
            <a:r>
              <a:rPr lang="ru-RU" sz="1600" dirty="0" smtClean="0"/>
              <a:t>12</a:t>
            </a:r>
            <a:r>
              <a:rPr lang="ru-RU" sz="3000" b="1" dirty="0" smtClean="0"/>
              <a:t> </a:t>
            </a:r>
            <a:r>
              <a:rPr lang="ru-RU" sz="3000" dirty="0" smtClean="0"/>
              <a:t>–</a:t>
            </a:r>
            <a:r>
              <a:rPr lang="ru-RU" sz="3000" b="1" dirty="0" smtClean="0"/>
              <a:t> </a:t>
            </a:r>
            <a:r>
              <a:rPr lang="ru-RU" sz="3000" dirty="0" smtClean="0"/>
              <a:t>«</a:t>
            </a:r>
            <a:r>
              <a:rPr lang="ru-RU" sz="3000" dirty="0" err="1" smtClean="0"/>
              <a:t>пол-полтрети</a:t>
            </a:r>
            <a:r>
              <a:rPr lang="ru-RU" sz="3000" dirty="0" smtClean="0"/>
              <a:t>»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7345" name="Picture 1" descr="C:\Documents and Settings\Admin\Мои документы\Мои рисунки\i (14)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214422"/>
            <a:ext cx="3459162" cy="2000250"/>
          </a:xfrm>
          <a:prstGeom prst="rect">
            <a:avLst/>
          </a:prstGeom>
          <a:noFill/>
        </p:spPr>
      </p:pic>
      <p:pic>
        <p:nvPicPr>
          <p:cNvPr id="57346" name="Picture 2" descr="C:\Documents and Settings\Admin\Мои документы\Мои рисунки\i (15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3214686"/>
            <a:ext cx="2857507" cy="2143130"/>
          </a:xfrm>
          <a:prstGeom prst="rect">
            <a:avLst/>
          </a:prstGeom>
          <a:noFill/>
        </p:spPr>
      </p:pic>
      <p:pic>
        <p:nvPicPr>
          <p:cNvPr id="57347" name="Picture 3" descr="C:\Documents and Settings\Admin\Мои документы\Мои рисунки\i (16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72330" y="3214686"/>
            <a:ext cx="1571636" cy="226678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285852" y="5473005"/>
            <a:ext cx="7143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 В древней Руси  дроби</a:t>
            </a:r>
          </a:p>
          <a:p>
            <a:pPr algn="ctr"/>
            <a:r>
              <a:rPr lang="ru-RU" sz="2800" dirty="0" smtClean="0"/>
              <a:t>называли  </a:t>
            </a:r>
            <a:r>
              <a:rPr lang="ru-RU" sz="2800" b="1" i="1" dirty="0" smtClean="0">
                <a:solidFill>
                  <a:srgbClr val="FF0000"/>
                </a:solidFill>
              </a:rPr>
              <a:t>долями</a:t>
            </a:r>
            <a:r>
              <a:rPr lang="ru-RU" sz="2800" b="1" dirty="0" smtClean="0">
                <a:solidFill>
                  <a:srgbClr val="FF0000"/>
                </a:solidFill>
              </a:rPr>
              <a:t> или </a:t>
            </a:r>
            <a:r>
              <a:rPr lang="ru-RU" sz="2800" b="1" i="1" dirty="0" smtClean="0">
                <a:solidFill>
                  <a:srgbClr val="FF0000"/>
                </a:solidFill>
              </a:rPr>
              <a:t>ломаными числами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  <a:r>
              <a:rPr lang="ru-RU" sz="2800" dirty="0" smtClean="0"/>
              <a:t> </a:t>
            </a:r>
            <a:endParaRPr lang="ru-RU" sz="280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9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Мои рисунки\62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875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/>
            </a:r>
            <a:b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</a:br>
            <a:r>
              <a:rPr lang="ru-RU" b="1" dirty="0" smtClean="0">
                <a:solidFill>
                  <a:srgbClr val="000099"/>
                </a:solidFill>
                <a:latin typeface="Georgia" pitchFamily="18" charset="0"/>
              </a:rPr>
              <a:t>Индия</a:t>
            </a: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/>
            </a:r>
            <a:b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</a:b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3757610" cy="425134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2" descr="shiv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2928926" y="2643182"/>
            <a:ext cx="1571636" cy="1888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425134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4357687" y="1571613"/>
            <a:ext cx="4329114" cy="42862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sz="2800" b="1" dirty="0" smtClean="0"/>
              <a:t>Современную систему записи    дробей      с числителем и знаменателем создали в Индии. Только там писали      знаменатель сверху, а   числитель - снизу    и    не писали дробной черты</a:t>
            </a:r>
            <a:r>
              <a:rPr lang="ru-RU" dirty="0" smtClean="0"/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72066" y="928670"/>
            <a:ext cx="30003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endParaRPr lang="ru-RU" sz="2400" dirty="0"/>
          </a:p>
        </p:txBody>
      </p:sp>
      <p:pic>
        <p:nvPicPr>
          <p:cNvPr id="56321" name="Picture 1" descr="C:\Documents and Settings\Admin\Мои документы\Мои рисунки\i (2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714356"/>
            <a:ext cx="2560325" cy="1928816"/>
          </a:xfrm>
          <a:prstGeom prst="rect">
            <a:avLst/>
          </a:prstGeom>
          <a:noFill/>
        </p:spPr>
      </p:pic>
      <p:pic>
        <p:nvPicPr>
          <p:cNvPr id="56323" name="Picture 3" descr="C:\Documents and Settings\Admin\Мои документы\Мои рисунки\i (23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4429132"/>
            <a:ext cx="2809895" cy="1785950"/>
          </a:xfrm>
          <a:prstGeom prst="rect">
            <a:avLst/>
          </a:prstGeom>
          <a:noFill/>
        </p:spPr>
      </p:pic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10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600</Words>
  <Application>Microsoft Office PowerPoint</Application>
  <PresentationFormat>Экран (4:3)</PresentationFormat>
  <Paragraphs>129</Paragraphs>
  <Slides>21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Тема Office</vt:lpstr>
      <vt:lpstr>Формула</vt:lpstr>
      <vt:lpstr>Понятие дроби. Обыкновенная дробь</vt:lpstr>
      <vt:lpstr>Давным -давно…</vt:lpstr>
      <vt:lpstr>Слайд 3</vt:lpstr>
      <vt:lpstr>Слайд 4</vt:lpstr>
      <vt:lpstr>Обыкновенные дроби</vt:lpstr>
      <vt:lpstr>Изображение  дробей  в Древнем Египте   </vt:lpstr>
      <vt:lpstr>В Древнем Китае вместо черты  использовали точку </vt:lpstr>
      <vt:lpstr>Дроби  в Древней Руси</vt:lpstr>
      <vt:lpstr> Индия </vt:lpstr>
      <vt:lpstr>Арабская письменность </vt:lpstr>
      <vt:lpstr>Слайд 11</vt:lpstr>
      <vt:lpstr>Физминутка</vt:lpstr>
      <vt:lpstr> ЗАПОМНИТЕ ! </vt:lpstr>
      <vt:lpstr>Слайд 14</vt:lpstr>
      <vt:lpstr>Слайд 15</vt:lpstr>
      <vt:lpstr> Решите задачу:</vt:lpstr>
      <vt:lpstr>Запишите в виде обыкновенной дроби </vt:lpstr>
      <vt:lpstr>Закрашенная часть каждой фигуры обозначена дробью .  Если дробь записана верно, то хлопайте;    если дробь записана неверно, то топайте.</vt:lpstr>
      <vt:lpstr>Решите задачу:</vt:lpstr>
      <vt:lpstr>Рефлексия</vt:lpstr>
      <vt:lpstr> Домашнее задание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ппк</cp:lastModifiedBy>
  <cp:revision>58</cp:revision>
  <dcterms:created xsi:type="dcterms:W3CDTF">2012-12-13T07:17:40Z</dcterms:created>
  <dcterms:modified xsi:type="dcterms:W3CDTF">2021-01-15T04:39:26Z</dcterms:modified>
</cp:coreProperties>
</file>