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0" r:id="rId3"/>
    <p:sldId id="282" r:id="rId4"/>
    <p:sldId id="313" r:id="rId5"/>
    <p:sldId id="291" r:id="rId6"/>
    <p:sldId id="290" r:id="rId7"/>
    <p:sldId id="289" r:id="rId8"/>
    <p:sldId id="288" r:id="rId9"/>
    <p:sldId id="298" r:id="rId10"/>
    <p:sldId id="297" r:id="rId11"/>
    <p:sldId id="296" r:id="rId12"/>
    <p:sldId id="311" r:id="rId13"/>
    <p:sldId id="294" r:id="rId14"/>
    <p:sldId id="299" r:id="rId15"/>
    <p:sldId id="300" r:id="rId16"/>
    <p:sldId id="295" r:id="rId17"/>
    <p:sldId id="305" r:id="rId18"/>
    <p:sldId id="304" r:id="rId19"/>
    <p:sldId id="303" r:id="rId20"/>
    <p:sldId id="318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73"/>
    <a:srgbClr val="584F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3639-DADC-4C32-9F9A-39962E722AE2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D6DA-F861-4ED0-857D-599C78502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8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E8C1-2702-4B34-9B25-B5F0CD3ED73E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A75D-5EE5-4E9E-8987-8DB07879BCFA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3012-02AD-403F-AB45-3CCBA9CEB4F1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009A-9856-49FB-A4FF-7654EA26B368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E7D0-4ECE-4BF0-8202-23DC9EB5D3F4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2E3-458D-4D28-8E97-40FE3B05FACC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60E-0948-4B79-924F-12F015ECAEA6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95B0-A665-4078-8BB8-C79D59EC00E3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CFD-134F-4A86-872D-DE35CE2B61B7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B6B-AA96-4F87-8405-EB128B6F5B67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9838-6BD8-4DC4-A29A-EAA0ED1D08C9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4FBF-8D37-466A-A03B-A488A8A93DD7}" type="datetime1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1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584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дроби. Обыкновенная дробь</a:t>
            </a:r>
            <a:endParaRPr lang="ru-RU" b="1" i="1" dirty="0">
              <a:solidFill>
                <a:srgbClr val="584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Арабская письменность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32" y="1571612"/>
            <a:ext cx="4968240" cy="259689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64344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А записывать дроби в точности, как сейчас, стали арабы. </a:t>
            </a:r>
            <a:endParaRPr lang="ru-RU" sz="32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Первым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дробную черту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ввёл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итальянский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математик  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Пизанский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(Фибоначчи)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1202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286380" y="1785926"/>
            <a:ext cx="3167063" cy="3673475"/>
            <a:chOff x="3470" y="572"/>
            <a:chExt cx="1995" cy="2314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470" y="572"/>
              <a:ext cx="1995" cy="2314"/>
            </a:xfrm>
            <a:prstGeom prst="bevel">
              <a:avLst>
                <a:gd name="adj" fmla="val 5949"/>
              </a:avLst>
            </a:prstGeom>
            <a:gradFill rotWithShape="1">
              <a:gsLst>
                <a:gs pos="0">
                  <a:srgbClr val="55261C"/>
                </a:gs>
                <a:gs pos="6000">
                  <a:srgbClr val="EBDAD4"/>
                </a:gs>
                <a:gs pos="28999">
                  <a:srgbClr val="C0524E"/>
                </a:gs>
                <a:gs pos="42000">
                  <a:srgbClr val="80302D"/>
                </a:gs>
                <a:gs pos="44000">
                  <a:srgbClr val="9C6563"/>
                </a:gs>
                <a:gs pos="48000">
                  <a:srgbClr val="FFFFFF"/>
                </a:gs>
                <a:gs pos="78999">
                  <a:srgbClr val="83A7C3"/>
                </a:gs>
                <a:gs pos="87000">
                  <a:srgbClr val="768FB9"/>
                </a:gs>
                <a:gs pos="92000">
                  <a:srgbClr val="83A7C3"/>
                </a:gs>
                <a:gs pos="100000">
                  <a:srgbClr val="DCEBF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5" descr="ffibonac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09"/>
              <a:ext cx="168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Одолела нас дремота, </a:t>
            </a:r>
            <a:br>
              <a:rPr lang="ru-RU" b="1" dirty="0" smtClean="0"/>
            </a:br>
            <a:r>
              <a:rPr lang="ru-RU" b="1" dirty="0" smtClean="0"/>
              <a:t>Шевельнуться неохота.</a:t>
            </a:r>
            <a:br>
              <a:rPr lang="ru-RU" b="1" dirty="0" smtClean="0"/>
            </a:br>
            <a:r>
              <a:rPr lang="ru-RU" b="1" dirty="0" smtClean="0"/>
              <a:t>Ну-ка,  делайте со мною </a:t>
            </a:r>
            <a:br>
              <a:rPr lang="ru-RU" b="1" dirty="0" smtClean="0"/>
            </a:br>
            <a:r>
              <a:rPr lang="ru-RU" b="1" dirty="0" smtClean="0"/>
              <a:t>Упражнение такое:</a:t>
            </a:r>
            <a:br>
              <a:rPr lang="ru-RU" b="1" dirty="0" smtClean="0"/>
            </a:br>
            <a:r>
              <a:rPr lang="ru-RU" b="1" dirty="0" smtClean="0"/>
              <a:t>Раз – поднялись, потянулись,</a:t>
            </a:r>
            <a:br>
              <a:rPr lang="ru-RU" b="1" dirty="0" smtClean="0"/>
            </a:br>
            <a:r>
              <a:rPr lang="ru-RU" b="1" dirty="0" smtClean="0"/>
              <a:t>Два – нагнулись, разогнулись,</a:t>
            </a:r>
            <a:br>
              <a:rPr lang="ru-RU" b="1" dirty="0" smtClean="0"/>
            </a:br>
            <a:r>
              <a:rPr lang="ru-RU" b="1" dirty="0" smtClean="0"/>
              <a:t>Три – в ладоши три хлопка</a:t>
            </a:r>
            <a:br>
              <a:rPr lang="ru-RU" b="1" dirty="0" smtClean="0"/>
            </a:br>
            <a:r>
              <a:rPr lang="ru-RU" b="1" dirty="0" smtClean="0"/>
              <a:t>Головою три кивка. </a:t>
            </a:r>
            <a:endParaRPr lang="ru-RU" b="1" dirty="0"/>
          </a:p>
        </p:txBody>
      </p:sp>
      <p:pic>
        <p:nvPicPr>
          <p:cNvPr id="66565" name="Picture 5" descr="C:\Documents and Settings\Admin\Мои документы\Мои рисунки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086105" cy="1889452"/>
          </a:xfrm>
          <a:prstGeom prst="rect">
            <a:avLst/>
          </a:prstGeom>
          <a:noFill/>
        </p:spPr>
      </p:pic>
      <p:pic>
        <p:nvPicPr>
          <p:cNvPr id="66567" name="Picture 7" descr="C:\Documents and Settings\Admin\Мои документы\Мои рисунки\0_1ba94_659ffa1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476489" cy="1857367"/>
          </a:xfrm>
          <a:prstGeom prst="rect">
            <a:avLst/>
          </a:prstGeom>
          <a:noFill/>
        </p:spPr>
      </p:pic>
      <p:pic>
        <p:nvPicPr>
          <p:cNvPr id="54273" name="Picture 1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1931891" cy="1938331"/>
          </a:xfrm>
          <a:prstGeom prst="rect">
            <a:avLst/>
          </a:prstGeom>
          <a:noFill/>
        </p:spPr>
      </p:pic>
      <p:pic>
        <p:nvPicPr>
          <p:cNvPr id="54274" name="Picture 2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52"/>
            <a:ext cx="1642827" cy="1648303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ЗАПОМНИТЕ !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graphicFrame>
        <p:nvGraphicFramePr>
          <p:cNvPr id="409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57224" y="1643050"/>
          <a:ext cx="2995787" cy="1428760"/>
        </p:xfrm>
        <a:graphic>
          <a:graphicData uri="http://schemas.openxmlformats.org/presentationml/2006/ole">
            <p:oleObj spid="_x0000_s40966" name="Формула" r:id="rId4" imgW="825500" imgH="3937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150017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…называют рациональными числами,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обыкновенными   дробями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или короче   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–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дробями</a:t>
            </a:r>
            <a:endParaRPr lang="ru-RU" sz="2800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14414" y="4143380"/>
          <a:ext cx="706438" cy="1484312"/>
        </p:xfrm>
        <a:graphic>
          <a:graphicData uri="http://schemas.openxmlformats.org/presentationml/2006/ole">
            <p:oleObj spid="_x0000_s40967" name="Формула" r:id="rId5" imgW="152334" imgH="393529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00364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числитель</a:t>
            </a: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дробная черта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1857356" y="4429132"/>
            <a:ext cx="1079500" cy="28575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1785918" y="4786322"/>
            <a:ext cx="1296987" cy="1444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0006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(на сколько разделили)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1714480" y="5143512"/>
            <a:ext cx="1223962" cy="142876"/>
          </a:xfrm>
          <a:prstGeom prst="line">
            <a:avLst/>
          </a:prstGeom>
          <a:noFill/>
          <a:ln w="9525">
            <a:solidFill>
              <a:srgbClr val="E6180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786454"/>
            <a:ext cx="743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 не равен нулю!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При чтении дробей надо помнить: числитель дроби – количественное числительное женского рода (одна, две, восемь и т.д.), а знаменатель – порядковое числительное (седьмая, сотая, двести тридцатая и т.д.)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Например:           -     одна пятая; </a:t>
            </a:r>
          </a:p>
          <a:p>
            <a:pPr>
              <a:buNone/>
            </a:pPr>
            <a:endParaRPr lang="ru-RU" sz="35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 -  две шестых;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- восемьдесят три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сто пятьдесят вторых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342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314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60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Знаменатель показывает, на сколько долей делят, а числитель – сколько таких долей взято.</a:t>
            </a:r>
          </a:p>
          <a:p>
            <a:pPr>
              <a:buNone/>
            </a:pPr>
            <a:r>
              <a:rPr lang="ru-RU" b="1" dirty="0" smtClean="0"/>
              <a:t>    Прочитайте дроби. Что показывает числитель и знаменатель каждой дроби?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9066">
            <a:off x="653788" y="3357562"/>
            <a:ext cx="752712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2430">
            <a:off x="2357422" y="3214686"/>
            <a:ext cx="721913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14686"/>
            <a:ext cx="631032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04359">
            <a:off x="6000760" y="3357562"/>
            <a:ext cx="690564" cy="12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08110">
            <a:off x="1500166" y="4857760"/>
            <a:ext cx="682627" cy="11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84749">
            <a:off x="3428992" y="4786322"/>
            <a:ext cx="741364" cy="11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11609">
            <a:off x="5143504" y="4857760"/>
            <a:ext cx="635336" cy="10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31572">
            <a:off x="7072330" y="4929198"/>
            <a:ext cx="571504" cy="10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Шустрый мышонок Джерри  успел взять кусок сыра и вернулся ещё за сыром, но не тут-то было…</a:t>
            </a:r>
            <a:endParaRPr lang="ru-RU" sz="28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357554" y="2857496"/>
            <a:ext cx="1441450" cy="1368425"/>
            <a:chOff x="2472" y="1026"/>
            <a:chExt cx="908" cy="862"/>
          </a:xfrm>
        </p:grpSpPr>
        <p:sp>
          <p:nvSpPr>
            <p:cNvPr id="7" name="PubPieSlice"/>
            <p:cNvSpPr>
              <a:spLocks noEditPoints="1" noChangeArrowheads="1"/>
            </p:cNvSpPr>
            <p:nvPr/>
          </p:nvSpPr>
          <p:spPr bwMode="auto">
            <a:xfrm>
              <a:off x="2472" y="1026"/>
              <a:ext cx="908" cy="862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0"/>
                <a:gd name="G4" fmla="cos 10800 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472" y="148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08" y="1162"/>
              <a:ext cx="635" cy="726"/>
              <a:chOff x="2608" y="1162"/>
              <a:chExt cx="635" cy="72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2608" y="1480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 flipV="1">
                <a:off x="2608" y="1162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31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785786" y="4357694"/>
            <a:ext cx="792961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взял мышонок, и какая часть сыра досталась Тому?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составляет каждый кусок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Сверим ответы:</a:t>
            </a:r>
            <a:r>
              <a:rPr lang="ru-RU" sz="2400" dirty="0" smtClean="0"/>
              <a:t> </a:t>
            </a:r>
            <a:r>
              <a:rPr lang="ru-RU" sz="2800" dirty="0" smtClean="0"/>
              <a:t>1)      ; 2)      ;   3)      ;     </a:t>
            </a:r>
            <a:r>
              <a:rPr lang="ru-RU" sz="2400" dirty="0" smtClean="0"/>
              <a:t>;      .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357686" y="5572140"/>
          <a:ext cx="280988" cy="719137"/>
        </p:xfrm>
        <a:graphic>
          <a:graphicData uri="http://schemas.openxmlformats.org/presentationml/2006/ole">
            <p:oleObj spid="_x0000_s39948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429256" y="5572140"/>
          <a:ext cx="279400" cy="719138"/>
        </p:xfrm>
        <a:graphic>
          <a:graphicData uri="http://schemas.openxmlformats.org/presentationml/2006/ole">
            <p:oleObj spid="_x0000_s39949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500826" y="5572140"/>
          <a:ext cx="360363" cy="719138"/>
        </p:xfrm>
        <a:graphic>
          <a:graphicData uri="http://schemas.openxmlformats.org/presentationml/2006/ole">
            <p:oleObj spid="_x0000_s39950" name="Формула" r:id="rId6" imgW="139639" imgH="393529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000892" y="5572140"/>
          <a:ext cx="366713" cy="719138"/>
        </p:xfrm>
        <a:graphic>
          <a:graphicData uri="http://schemas.openxmlformats.org/presentationml/2006/ole">
            <p:oleObj spid="_x0000_s39951" name="Формула" r:id="rId7" imgW="152334" imgH="393529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429520" y="5572140"/>
          <a:ext cx="360362" cy="719138"/>
        </p:xfrm>
        <a:graphic>
          <a:graphicData uri="http://schemas.openxmlformats.org/presentationml/2006/ole">
            <p:oleObj spid="_x0000_s39952" name="Формула" r:id="rId8" imgW="152334" imgH="393529" progId="Equation.3">
              <p:embed/>
            </p:oleObj>
          </a:graphicData>
        </a:graphic>
      </p:graphicFrame>
      <p:pic>
        <p:nvPicPr>
          <p:cNvPr id="21" name="Picture 2" descr="C:\Documents and Settings\Admin\Мои документы\Мои рисунки\i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2571744"/>
            <a:ext cx="2450317" cy="1775592"/>
          </a:xfrm>
          <a:prstGeom prst="rect">
            <a:avLst/>
          </a:prstGeom>
          <a:noFill/>
        </p:spPr>
      </p:pic>
      <p:pic>
        <p:nvPicPr>
          <p:cNvPr id="39943" name="Picture 7" descr="C:\Documents and Settings\Admin\Мои документы\Мои рисунки\i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571744"/>
            <a:ext cx="2738440" cy="1785950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Запишите в виде обыкновенной дроби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Половина </a:t>
            </a:r>
          </a:p>
          <a:p>
            <a:pPr>
              <a:buNone/>
            </a:pPr>
            <a:r>
              <a:rPr lang="ru-RU" b="1" dirty="0" smtClean="0"/>
              <a:t>Проверка:  </a:t>
            </a:r>
            <a:endParaRPr lang="ru-RU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5619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428628" cy="10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636"/>
            <a:ext cx="642942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00636"/>
            <a:ext cx="438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642942" cy="9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000636"/>
            <a:ext cx="762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Закрашенная часть каждой фигуры обозначена дробью . </a:t>
            </a: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i="1" u="sng" dirty="0" smtClean="0">
                <a:solidFill>
                  <a:srgbClr val="000066"/>
                </a:solidFill>
              </a:rPr>
              <a:t>верно</a:t>
            </a:r>
            <a:r>
              <a:rPr lang="ru-RU" sz="2400" i="1" dirty="0" smtClean="0">
                <a:solidFill>
                  <a:srgbClr val="000066"/>
                </a:solidFill>
              </a:rPr>
              <a:t>, то хлопайте;   </a:t>
            </a:r>
            <a:br>
              <a:rPr lang="ru-RU" sz="2400" i="1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u="sng" dirty="0" smtClean="0">
                <a:solidFill>
                  <a:srgbClr val="000066"/>
                </a:solidFill>
              </a:rPr>
              <a:t>неверно</a:t>
            </a:r>
            <a:r>
              <a:rPr lang="ru-RU" sz="2400" dirty="0" smtClean="0">
                <a:solidFill>
                  <a:srgbClr val="000066"/>
                </a:solidFill>
              </a:rPr>
              <a:t>, то топайте.</a:t>
            </a:r>
            <a:endParaRPr lang="ru-RU" sz="2400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7158" y="1428736"/>
            <a:ext cx="8040687" cy="4737114"/>
            <a:chOff x="295" y="1344"/>
            <a:chExt cx="5065" cy="2585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85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649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150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839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12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66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12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85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839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066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377" y="3249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604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150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150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377" y="3475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4377" y="3702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4604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4604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649" y="1570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41" y="1570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241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41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4649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2290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 rot="10800000">
              <a:off x="2608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9"/>
            <p:cNvSpPr>
              <a:spLocks noChangeArrowheads="1"/>
            </p:cNvSpPr>
            <p:nvPr/>
          </p:nvSpPr>
          <p:spPr bwMode="auto">
            <a:xfrm>
              <a:off x="2608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 rot="10800000">
              <a:off x="2290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PubChord"/>
            <p:cNvSpPr>
              <a:spLocks noEditPoints="1" noChangeArrowheads="1"/>
            </p:cNvSpPr>
            <p:nvPr/>
          </p:nvSpPr>
          <p:spPr bwMode="auto">
            <a:xfrm>
              <a:off x="476" y="211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PubChord"/>
            <p:cNvSpPr>
              <a:spLocks noEditPoints="1" noChangeArrowheads="1"/>
            </p:cNvSpPr>
            <p:nvPr/>
          </p:nvSpPr>
          <p:spPr bwMode="auto">
            <a:xfrm rot="10800000">
              <a:off x="340" y="220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2336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608" y="3475"/>
              <a:ext cx="272" cy="3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2880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" name="Object 46"/>
            <p:cNvGraphicFramePr>
              <a:graphicFrameLocks noChangeAspect="1"/>
            </p:cNvGraphicFramePr>
            <p:nvPr/>
          </p:nvGraphicFramePr>
          <p:xfrm>
            <a:off x="1429" y="1389"/>
            <a:ext cx="195" cy="499"/>
          </p:xfrm>
          <a:graphic>
            <a:graphicData uri="http://schemas.openxmlformats.org/presentationml/2006/ole">
              <p:oleObj spid="_x0000_s42004" name="Формула" r:id="rId4" imgW="152334" imgH="393529" progId="Equation.3">
                <p:embed/>
              </p:oleObj>
            </a:graphicData>
          </a:graphic>
        </p:graphicFrame>
        <p:graphicFrame>
          <p:nvGraphicFramePr>
            <p:cNvPr id="39" name="Object 47"/>
            <p:cNvGraphicFramePr>
              <a:graphicFrameLocks noChangeAspect="1"/>
            </p:cNvGraphicFramePr>
            <p:nvPr/>
          </p:nvGraphicFramePr>
          <p:xfrm>
            <a:off x="3243" y="2387"/>
            <a:ext cx="178" cy="499"/>
          </p:xfrm>
          <a:graphic>
            <a:graphicData uri="http://schemas.openxmlformats.org/presentationml/2006/ole">
              <p:oleObj spid="_x0000_s42005" name="Формула" r:id="rId5" imgW="139639" imgH="393529" progId="Equation.3">
                <p:embed/>
              </p:oleObj>
            </a:graphicData>
          </a:graphic>
        </p:graphicFrame>
        <p:graphicFrame>
          <p:nvGraphicFramePr>
            <p:cNvPr id="40" name="Object 48"/>
            <p:cNvGraphicFramePr>
              <a:graphicFrameLocks noChangeAspect="1"/>
            </p:cNvGraphicFramePr>
            <p:nvPr/>
          </p:nvGraphicFramePr>
          <p:xfrm>
            <a:off x="2971" y="1389"/>
            <a:ext cx="213" cy="544"/>
          </p:xfrm>
          <a:graphic>
            <a:graphicData uri="http://schemas.openxmlformats.org/presentationml/2006/ole">
              <p:oleObj spid="_x0000_s42006" name="Формула" r:id="rId6" imgW="152334" imgH="393529" progId="Equation.3">
                <p:embed/>
              </p:oleObj>
            </a:graphicData>
          </a:graphic>
        </p:graphicFrame>
        <p:graphicFrame>
          <p:nvGraphicFramePr>
            <p:cNvPr id="41" name="Object 49"/>
            <p:cNvGraphicFramePr>
              <a:graphicFrameLocks noChangeAspect="1"/>
            </p:cNvGraphicFramePr>
            <p:nvPr/>
          </p:nvGraphicFramePr>
          <p:xfrm>
            <a:off x="5148" y="1434"/>
            <a:ext cx="212" cy="454"/>
          </p:xfrm>
          <a:graphic>
            <a:graphicData uri="http://schemas.openxmlformats.org/presentationml/2006/ole">
              <p:oleObj spid="_x0000_s42007" name="Формула" r:id="rId7" imgW="152334" imgH="393529" progId="Equation.3">
                <p:embed/>
              </p:oleObj>
            </a:graphicData>
          </a:graphic>
        </p:graphicFrame>
        <p:graphicFrame>
          <p:nvGraphicFramePr>
            <p:cNvPr id="42" name="Object 50"/>
            <p:cNvGraphicFramePr>
              <a:graphicFrameLocks noChangeAspect="1"/>
            </p:cNvGraphicFramePr>
            <p:nvPr/>
          </p:nvGraphicFramePr>
          <p:xfrm>
            <a:off x="1338" y="2387"/>
            <a:ext cx="194" cy="499"/>
          </p:xfrm>
          <a:graphic>
            <a:graphicData uri="http://schemas.openxmlformats.org/presentationml/2006/ole">
              <p:oleObj spid="_x0000_s42008" name="Формула" r:id="rId8" imgW="152334" imgH="393529" progId="Equation.3">
                <p:embed/>
              </p:oleObj>
            </a:graphicData>
          </a:graphic>
        </p:graphicFrame>
        <p:graphicFrame>
          <p:nvGraphicFramePr>
            <p:cNvPr id="43" name="Object 51"/>
            <p:cNvGraphicFramePr>
              <a:graphicFrameLocks noChangeAspect="1"/>
            </p:cNvGraphicFramePr>
            <p:nvPr/>
          </p:nvGraphicFramePr>
          <p:xfrm>
            <a:off x="5057" y="2296"/>
            <a:ext cx="195" cy="499"/>
          </p:xfrm>
          <a:graphic>
            <a:graphicData uri="http://schemas.openxmlformats.org/presentationml/2006/ole">
              <p:oleObj spid="_x0000_s42009" name="Формула" r:id="rId9" imgW="152334" imgH="393529" progId="Equation.3">
                <p:embed/>
              </p:oleObj>
            </a:graphicData>
          </a:graphic>
        </p:graphicFrame>
        <p:graphicFrame>
          <p:nvGraphicFramePr>
            <p:cNvPr id="44" name="Object 52"/>
            <p:cNvGraphicFramePr>
              <a:graphicFrameLocks noChangeAspect="1"/>
            </p:cNvGraphicFramePr>
            <p:nvPr/>
          </p:nvGraphicFramePr>
          <p:xfrm>
            <a:off x="1247" y="3385"/>
            <a:ext cx="317" cy="518"/>
          </p:xfrm>
          <a:graphic>
            <a:graphicData uri="http://schemas.openxmlformats.org/presentationml/2006/ole">
              <p:oleObj spid="_x0000_s42010" name="Формула" r:id="rId10" imgW="152334" imgH="393529" progId="Equation.3">
                <p:embed/>
              </p:oleObj>
            </a:graphicData>
          </a:graphic>
        </p:graphicFrame>
        <p:graphicFrame>
          <p:nvGraphicFramePr>
            <p:cNvPr id="45" name="Object 53"/>
            <p:cNvGraphicFramePr>
              <a:graphicFrameLocks noChangeAspect="1"/>
            </p:cNvGraphicFramePr>
            <p:nvPr/>
          </p:nvGraphicFramePr>
          <p:xfrm>
            <a:off x="3251" y="3385"/>
            <a:ext cx="169" cy="473"/>
          </p:xfrm>
          <a:graphic>
            <a:graphicData uri="http://schemas.openxmlformats.org/presentationml/2006/ole">
              <p:oleObj spid="_x0000_s42011" name="Формула" r:id="rId11" imgW="139639" imgH="393529" progId="Equation.3">
                <p:embed/>
              </p:oleObj>
            </a:graphicData>
          </a:graphic>
        </p:graphicFrame>
        <p:graphicFrame>
          <p:nvGraphicFramePr>
            <p:cNvPr id="46" name="Object 54"/>
            <p:cNvGraphicFramePr>
              <a:graphicFrameLocks noChangeAspect="1"/>
            </p:cNvGraphicFramePr>
            <p:nvPr/>
          </p:nvGraphicFramePr>
          <p:xfrm>
            <a:off x="5021" y="3339"/>
            <a:ext cx="204" cy="499"/>
          </p:xfrm>
          <a:graphic>
            <a:graphicData uri="http://schemas.openxmlformats.org/presentationml/2006/ole">
              <p:oleObj spid="_x0000_s42012" name="Формула" r:id="rId12" imgW="139639" imgH="393529" progId="Equation.3">
                <p:embed/>
              </p:oleObj>
            </a:graphicData>
          </a:graphic>
        </p:graphicFrame>
        <p:sp>
          <p:nvSpPr>
            <p:cNvPr id="47" name="PubPieSlice"/>
            <p:cNvSpPr>
              <a:spLocks noEditPoints="1" noChangeArrowheads="1"/>
            </p:cNvSpPr>
            <p:nvPr/>
          </p:nvSpPr>
          <p:spPr bwMode="auto">
            <a:xfrm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PubPieSlice"/>
            <p:cNvSpPr>
              <a:spLocks noEditPoints="1" noChangeArrowheads="1"/>
            </p:cNvSpPr>
            <p:nvPr/>
          </p:nvSpPr>
          <p:spPr bwMode="auto">
            <a:xfrm rot="54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PubPieSlice"/>
            <p:cNvSpPr>
              <a:spLocks noEditPoints="1" noChangeArrowheads="1"/>
            </p:cNvSpPr>
            <p:nvPr/>
          </p:nvSpPr>
          <p:spPr bwMode="auto">
            <a:xfrm rot="162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PubPieSlice"/>
            <p:cNvSpPr>
              <a:spLocks noEditPoints="1" noChangeArrowheads="1"/>
            </p:cNvSpPr>
            <p:nvPr/>
          </p:nvSpPr>
          <p:spPr bwMode="auto">
            <a:xfrm rot="108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AutoShape 59"/>
            <p:cNvSpPr>
              <a:spLocks noChangeArrowheads="1"/>
            </p:cNvSpPr>
            <p:nvPr/>
          </p:nvSpPr>
          <p:spPr bwMode="auto">
            <a:xfrm>
              <a:off x="295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0"/>
            <p:cNvSpPr>
              <a:spLocks noChangeArrowheads="1"/>
            </p:cNvSpPr>
            <p:nvPr/>
          </p:nvSpPr>
          <p:spPr bwMode="auto">
            <a:xfrm>
              <a:off x="567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1"/>
            <p:cNvSpPr>
              <a:spLocks noChangeArrowheads="1"/>
            </p:cNvSpPr>
            <p:nvPr/>
          </p:nvSpPr>
          <p:spPr bwMode="auto">
            <a:xfrm>
              <a:off x="839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10800000">
              <a:off x="431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0800000">
              <a:off x="703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64"/>
            <p:cNvSpPr>
              <a:spLocks noChangeArrowheads="1"/>
            </p:cNvSpPr>
            <p:nvPr/>
          </p:nvSpPr>
          <p:spPr bwMode="auto">
            <a:xfrm>
              <a:off x="431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65"/>
            <p:cNvSpPr>
              <a:spLocks noChangeArrowheads="1"/>
            </p:cNvSpPr>
            <p:nvPr/>
          </p:nvSpPr>
          <p:spPr bwMode="auto">
            <a:xfrm>
              <a:off x="703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6"/>
            <p:cNvSpPr>
              <a:spLocks noChangeArrowheads="1"/>
            </p:cNvSpPr>
            <p:nvPr/>
          </p:nvSpPr>
          <p:spPr bwMode="auto">
            <a:xfrm rot="10800000">
              <a:off x="567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67"/>
            <p:cNvSpPr>
              <a:spLocks noChangeArrowheads="1"/>
            </p:cNvSpPr>
            <p:nvPr/>
          </p:nvSpPr>
          <p:spPr bwMode="auto">
            <a:xfrm rot="5400000">
              <a:off x="2359" y="2318"/>
              <a:ext cx="544" cy="589"/>
            </a:xfrm>
            <a:prstGeom prst="flowChartCollate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68"/>
            <p:cNvSpPr>
              <a:spLocks noChangeArrowheads="1"/>
            </p:cNvSpPr>
            <p:nvPr/>
          </p:nvSpPr>
          <p:spPr bwMode="auto">
            <a:xfrm>
              <a:off x="2336" y="2614"/>
              <a:ext cx="590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69"/>
            <p:cNvSpPr>
              <a:spLocks noChangeArrowheads="1"/>
            </p:cNvSpPr>
            <p:nvPr/>
          </p:nvSpPr>
          <p:spPr bwMode="auto">
            <a:xfrm rot="10800000">
              <a:off x="2336" y="2341"/>
              <a:ext cx="590" cy="272"/>
            </a:xfrm>
            <a:prstGeom prst="triangle">
              <a:avLst>
                <a:gd name="adj" fmla="val 50000"/>
              </a:avLst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Нижний колонтитул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1952531" cy="2076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285860"/>
            <a:ext cx="6286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000066"/>
                </a:solidFill>
              </a:rPr>
              <a:t>. Сколько в сутках часов?</a:t>
            </a:r>
            <a:r>
              <a:rPr lang="ru-RU" sz="2800" dirty="0" smtClean="0"/>
              <a:t>   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000066"/>
                </a:solidFill>
              </a:rPr>
              <a:t>.  Какая часть суток пройдёт, если   будильник   будет показывать: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а)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 час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3 часа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5 часов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г)</a:t>
            </a:r>
            <a:r>
              <a:rPr lang="ru-RU" sz="2800" dirty="0" smtClean="0">
                <a:solidFill>
                  <a:srgbClr val="FF0000"/>
                </a:solidFill>
              </a:rPr>
              <a:t>11часов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?  	</a:t>
            </a:r>
            <a:r>
              <a:rPr lang="ru-RU" dirty="0" smtClean="0">
                <a:solidFill>
                  <a:srgbClr val="000066"/>
                </a:solidFill>
              </a:rPr>
              <a:t>				</a:t>
            </a:r>
            <a:r>
              <a:rPr lang="ru-RU" dirty="0" smtClean="0">
                <a:solidFill>
                  <a:srgbClr val="FF0000"/>
                </a:solidFill>
              </a:rPr>
              <a:t>											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71550" y="3213100"/>
            <a:ext cx="7345363" cy="647700"/>
            <a:chOff x="612" y="2024"/>
            <a:chExt cx="4627" cy="40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11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74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29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837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655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20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01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38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56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74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47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28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310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419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401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833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65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55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437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474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93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74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492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8"/>
            <p:cNvSpPr>
              <a:spLocks/>
            </p:cNvSpPr>
            <p:nvPr/>
          </p:nvSpPr>
          <p:spPr bwMode="auto">
            <a:xfrm rot="5400000">
              <a:off x="2790" y="-154"/>
              <a:ext cx="272" cy="4627"/>
            </a:xfrm>
            <a:prstGeom prst="leftBrace">
              <a:avLst>
                <a:gd name="adj1" fmla="val 14183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8662" y="4000504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/>
              <a:t>      </a:t>
            </a:r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 часа</a:t>
            </a: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00364" y="5214950"/>
          <a:ext cx="466725" cy="792162"/>
        </p:xfrm>
        <a:graphic>
          <a:graphicData uri="http://schemas.openxmlformats.org/presentationml/2006/ole">
            <p:oleObj spid="_x0000_s44042" name="Формула" r:id="rId5" imgW="228501" imgH="393529" progId="Equation.3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928662" y="4714884"/>
            <a:ext cx="2097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dirty="0" smtClean="0">
                <a:solidFill>
                  <a:srgbClr val="000066"/>
                </a:solidFill>
              </a:rPr>
              <a:t>а)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1 ч –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857488" y="4429132"/>
          <a:ext cx="463550" cy="792162"/>
        </p:xfrm>
        <a:graphic>
          <a:graphicData uri="http://schemas.openxmlformats.org/presentationml/2006/ole">
            <p:oleObj spid="_x0000_s44043" name="Формула" r:id="rId6" imgW="228501" imgH="393529" progId="Equation.3">
              <p:embed/>
            </p:oleObj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428992" y="4714884"/>
            <a:ext cx="126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4643446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5286388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4714884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в)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5 ч –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5357826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г)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11 ч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–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572264" y="4572008"/>
          <a:ext cx="466725" cy="792162"/>
        </p:xfrm>
        <a:graphic>
          <a:graphicData uri="http://schemas.openxmlformats.org/presentationml/2006/ole">
            <p:oleObj spid="_x0000_s44044" name="Формула" r:id="rId7" imgW="228501" imgH="393529" progId="Equation.3">
              <p:embed/>
            </p:oleObj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7286644" y="5286388"/>
            <a:ext cx="121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endParaRPr lang="ru-RU" sz="3200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786578" y="5286388"/>
          <a:ext cx="504825" cy="792162"/>
        </p:xfrm>
        <a:graphic>
          <a:graphicData uri="http://schemas.openxmlformats.org/presentationml/2006/ole">
            <p:oleObj spid="_x0000_s44045" name="Формула" r:id="rId8" imgW="228501" imgH="393529" progId="Equation.3">
              <p:embed/>
            </p:oleObj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428728" y="5357826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3 ч –</a:t>
            </a:r>
            <a:endParaRPr lang="ru-RU" sz="3200" dirty="0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Давным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-давно…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2800" b="1" i="1" dirty="0" smtClean="0">
                <a:solidFill>
                  <a:srgbClr val="6600CC"/>
                </a:solidFill>
              </a:rPr>
              <a:t>    </a:t>
            </a:r>
            <a:r>
              <a:rPr lang="ru-RU" sz="3300" b="1" i="1" dirty="0" smtClean="0">
                <a:solidFill>
                  <a:srgbClr val="6600CC"/>
                </a:solidFill>
              </a:rPr>
              <a:t>Хорошо, когда на столе есть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целое</a:t>
            </a:r>
            <a:r>
              <a:rPr lang="ru-RU" sz="3300" b="1" i="1" dirty="0" smtClean="0">
                <a:solidFill>
                  <a:srgbClr val="6600CC"/>
                </a:solidFill>
              </a:rPr>
              <a:t> яблоко, и можно его съесть одному. Но </a:t>
            </a:r>
            <a:r>
              <a:rPr lang="ru-RU" sz="3300" b="1" i="1" smtClean="0">
                <a:solidFill>
                  <a:srgbClr val="6600CC"/>
                </a:solidFill>
              </a:rPr>
              <a:t>иногда приходится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делить яблоко на части</a:t>
            </a:r>
            <a:r>
              <a:rPr lang="ru-RU" sz="3300" b="1" i="1" dirty="0" smtClean="0">
                <a:solidFill>
                  <a:srgbClr val="6600CC"/>
                </a:solidFill>
              </a:rPr>
              <a:t>, т.е.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дробить</a:t>
            </a:r>
            <a:r>
              <a:rPr lang="ru-RU" sz="3300" b="1" i="1" dirty="0" smtClean="0">
                <a:solidFill>
                  <a:srgbClr val="6600CC"/>
                </a:solidFill>
              </a:rPr>
              <a:t>, чтобы поделиться с кем-нибудь</a:t>
            </a:r>
            <a:r>
              <a:rPr lang="ru-RU" sz="3300" dirty="0" smtClean="0"/>
              <a:t>.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2800" dirty="0" smtClean="0"/>
              <a:t>                 	 </a:t>
            </a:r>
            <a:r>
              <a:rPr lang="ru-RU" sz="3600" b="1" dirty="0" smtClean="0">
                <a:solidFill>
                  <a:srgbClr val="6600CC"/>
                </a:solidFill>
              </a:rPr>
              <a:t>Так получаются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ДРОБИ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6600CC"/>
                </a:solidFill>
              </a:rPr>
              <a:t>Помните, как было в детском мультфильме</a:t>
            </a:r>
            <a:r>
              <a:rPr lang="ru-RU" sz="2800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«Мы делили апельсин,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Много нас, а он один…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Приведите свой  жизненный пример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деления одного целого предмета на части.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3600" b="1" u="sng" dirty="0" smtClean="0">
                <a:solidFill>
                  <a:srgbClr val="6600CC"/>
                </a:solidFill>
              </a:rPr>
              <a:t>Интересно, а в древности знали про дроби 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429000"/>
            <a:ext cx="1571636" cy="12890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      Выбери утверждение: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</a:rPr>
              <a:t>Все понял, могу помочь другим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F0"/>
                </a:solidFill>
              </a:rPr>
              <a:t>Запомню надолго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50"/>
                </a:solidFill>
              </a:rPr>
              <a:t>Все понял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7030A0"/>
                </a:solidFill>
              </a:rPr>
              <a:t>Могу, но нужна помощь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Ничего не понял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357695"/>
            <a:ext cx="17859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18960"/>
            <a:ext cx="1835463" cy="1218245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41831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3786190"/>
            <a:ext cx="2143140" cy="128588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</a:rPr>
              <a:t>В древности к целым и дробным числам относились по-разному:                                                              предпочтения были на стороне целых чисел.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                        «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ты захочешь делить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единицу,     математики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высмеют тебя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 не позволят это делать»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писал основатель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афинской Академии  Платон.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Но не все древнегреческие математики соглашались с Платоном. С дробями свободно обращались  Архимед и Герон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                      Александрийский.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latin typeface="Georgia" pitchFamily="18" charset="0"/>
              </a:rPr>
              <a:t>        </a:t>
            </a:r>
            <a:endParaRPr lang="ru-RU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484438" cy="1928826"/>
          </a:xfrm>
          <a:prstGeom prst="rect">
            <a:avLst/>
          </a:prstGeom>
          <a:noFill/>
          <a:ln w="57150" cmpd="thinThick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 Даже  Пифагор, который трепетно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относился к натуральным числам, создавая теорию   музыкальной шкалы, связал основные    музыкальные интервалы с дробями.</a:t>
            </a:r>
            <a:endParaRPr lang="ru-RU" sz="3600" dirty="0"/>
          </a:p>
        </p:txBody>
      </p:sp>
      <p:pic>
        <p:nvPicPr>
          <p:cNvPr id="67587" name="Picture 3" descr="C:\Documents and Settings\Admin\Мои документы\Мои рисунки\i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126" y="3786190"/>
            <a:ext cx="3236513" cy="2071702"/>
          </a:xfrm>
          <a:prstGeom prst="rect">
            <a:avLst/>
          </a:prstGeom>
          <a:noFill/>
        </p:spPr>
      </p:pic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7715272" y="5643578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Music"/>
          <p:cNvSpPr>
            <a:spLocks noEditPoints="1" noChangeArrowheads="1"/>
          </p:cNvSpPr>
          <p:nvPr/>
        </p:nvSpPr>
        <p:spPr bwMode="auto">
          <a:xfrm>
            <a:off x="7215206" y="4429132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7929586" y="3643314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0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 descr="http://festival.1september.ru/articles/563095/im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2143140" cy="2081215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Обыкновенные дроби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Каждый может за версту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Видеть дробную черту.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  чертой – </a:t>
            </a:r>
            <a:r>
              <a:rPr lang="ru-RU" b="1" dirty="0" smtClean="0">
                <a:solidFill>
                  <a:srgbClr val="FF0000"/>
                </a:solidFill>
              </a:rPr>
              <a:t>числитель</a:t>
            </a:r>
            <a:r>
              <a:rPr lang="ru-RU" b="1" dirty="0" smtClean="0">
                <a:solidFill>
                  <a:schemeClr val="accent4"/>
                </a:solidFill>
              </a:rPr>
              <a:t>, знайте,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Под чертою – </a:t>
            </a:r>
            <a:r>
              <a:rPr lang="ru-RU" b="1" dirty="0" smtClean="0">
                <a:solidFill>
                  <a:srgbClr val="FF0000"/>
                </a:solidFill>
              </a:rPr>
              <a:t>знаменатель.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Дробь такую, непременно,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Надо звать </a:t>
            </a:r>
            <a:r>
              <a:rPr lang="ru-RU" b="1" dirty="0" smtClean="0">
                <a:solidFill>
                  <a:srgbClr val="FF0000"/>
                </a:solidFill>
              </a:rPr>
              <a:t>обыкновенной.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Назовите числитель и знаменатель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                       каждой     дроби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97012"/>
            <a:ext cx="717550" cy="14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71744"/>
            <a:ext cx="57628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73660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86388"/>
            <a:ext cx="71438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5357826"/>
            <a:ext cx="717551" cy="12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Изображение  дробей </a:t>
            </a:r>
            <a:b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Египте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endParaRPr lang="ru-RU" dirty="0"/>
          </a:p>
        </p:txBody>
      </p:sp>
      <p:pic>
        <p:nvPicPr>
          <p:cNvPr id="5" name="Picture 5" descr="pyramids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93476" y="4929198"/>
            <a:ext cx="2192980" cy="150019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37890" name="Object 10"/>
          <p:cNvGraphicFramePr>
            <a:graphicFrameLocks noChangeAspect="1"/>
          </p:cNvGraphicFramePr>
          <p:nvPr/>
        </p:nvGraphicFramePr>
        <p:xfrm>
          <a:off x="2843213" y="1700213"/>
          <a:ext cx="792162" cy="4824412"/>
        </p:xfrm>
        <a:graphic>
          <a:graphicData uri="http://schemas.openxmlformats.org/presentationml/2006/ole">
            <p:oleObj spid="_x0000_s37892" name="Формула" r:id="rId5" imgW="266584" imgH="1624895" progId="Equation.3">
              <p:embed/>
            </p:oleObj>
          </a:graphicData>
        </a:graphic>
      </p:graphicFrame>
      <p:pic>
        <p:nvPicPr>
          <p:cNvPr id="7" name="Picture 12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13414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камень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07"/>
          <a:stretch>
            <a:fillRect/>
          </a:stretch>
        </p:blipFill>
        <p:spPr bwMode="auto">
          <a:xfrm>
            <a:off x="971550" y="1412875"/>
            <a:ext cx="1784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24209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14414" y="3643314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58888" y="4868863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1403350" y="350043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1500166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643042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500166" y="5929330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643042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1785918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928794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071670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214546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571472" y="3071810"/>
            <a:ext cx="381000" cy="558800"/>
          </a:xfrm>
          <a:custGeom>
            <a:avLst/>
            <a:gdLst>
              <a:gd name="T0" fmla="*/ 2147483647 w 240"/>
              <a:gd name="T1" fmla="*/ 2147483647 h 352"/>
              <a:gd name="T2" fmla="*/ 2147483647 w 240"/>
              <a:gd name="T3" fmla="*/ 0 h 352"/>
              <a:gd name="T4" fmla="*/ 2147483647 w 240"/>
              <a:gd name="T5" fmla="*/ 2147483647 h 352"/>
              <a:gd name="T6" fmla="*/ 2147483647 w 240"/>
              <a:gd name="T7" fmla="*/ 2147483647 h 352"/>
              <a:gd name="T8" fmla="*/ 2147483647 w 240"/>
              <a:gd name="T9" fmla="*/ 2147483647 h 352"/>
              <a:gd name="T10" fmla="*/ 2147483647 w 240"/>
              <a:gd name="T11" fmla="*/ 2147483647 h 352"/>
              <a:gd name="T12" fmla="*/ 2147483647 w 240"/>
              <a:gd name="T13" fmla="*/ 2147483647 h 352"/>
              <a:gd name="T14" fmla="*/ 2147483647 w 240"/>
              <a:gd name="T15" fmla="*/ 2147483647 h 352"/>
              <a:gd name="T16" fmla="*/ 2147483647 w 240"/>
              <a:gd name="T17" fmla="*/ 214748364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" h="352">
                <a:moveTo>
                  <a:pt x="32" y="144"/>
                </a:moveTo>
                <a:cubicBezTo>
                  <a:pt x="64" y="72"/>
                  <a:pt x="96" y="0"/>
                  <a:pt x="128" y="0"/>
                </a:cubicBezTo>
                <a:cubicBezTo>
                  <a:pt x="160" y="0"/>
                  <a:pt x="240" y="96"/>
                  <a:pt x="224" y="144"/>
                </a:cubicBezTo>
                <a:cubicBezTo>
                  <a:pt x="208" y="192"/>
                  <a:pt x="64" y="256"/>
                  <a:pt x="32" y="288"/>
                </a:cubicBezTo>
                <a:cubicBezTo>
                  <a:pt x="0" y="320"/>
                  <a:pt x="32" y="336"/>
                  <a:pt x="32" y="336"/>
                </a:cubicBezTo>
                <a:cubicBezTo>
                  <a:pt x="32" y="336"/>
                  <a:pt x="16" y="304"/>
                  <a:pt x="32" y="288"/>
                </a:cubicBezTo>
                <a:cubicBezTo>
                  <a:pt x="48" y="272"/>
                  <a:pt x="104" y="232"/>
                  <a:pt x="128" y="240"/>
                </a:cubicBezTo>
                <a:cubicBezTo>
                  <a:pt x="152" y="248"/>
                  <a:pt x="160" y="320"/>
                  <a:pt x="176" y="336"/>
                </a:cubicBezTo>
                <a:cubicBezTo>
                  <a:pt x="192" y="352"/>
                  <a:pt x="208" y="344"/>
                  <a:pt x="224" y="336"/>
                </a:cubicBezTo>
              </a:path>
            </a:pathLst>
          </a:custGeom>
          <a:noFill/>
          <a:ln w="3810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42910" y="2143116"/>
            <a:ext cx="609600" cy="228600"/>
            <a:chOff x="816" y="1584"/>
            <a:chExt cx="384" cy="14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816" y="1584"/>
              <a:ext cx="38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816" y="1584"/>
              <a:ext cx="384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891" name="Picture 3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071810"/>
            <a:ext cx="2643190" cy="1651994"/>
          </a:xfrm>
          <a:prstGeom prst="rect">
            <a:avLst/>
          </a:prstGeom>
          <a:noFill/>
        </p:spPr>
      </p:pic>
      <p:pic>
        <p:nvPicPr>
          <p:cNvPr id="26" name="Picture 3" descr="C:\Documents and Settings\Admin\Мои документы\Мои рисунки\i (1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1428736"/>
            <a:ext cx="2143140" cy="1826540"/>
          </a:xfrm>
          <a:prstGeom prst="rect">
            <a:avLst/>
          </a:prstGeom>
          <a:noFill/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Китае вместо черты  использовали точку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8916" name="Picture 4" descr="C:\Documents and Settings\Admin\Мои документы\Мои рисунки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54" y="2214554"/>
            <a:ext cx="2343642" cy="2643206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\Мои документы\Мои рисунки\i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829738" cy="2214578"/>
          </a:xfrm>
          <a:prstGeom prst="rect">
            <a:avLst/>
          </a:prstGeom>
          <a:noFill/>
        </p:spPr>
      </p:pic>
      <p:pic>
        <p:nvPicPr>
          <p:cNvPr id="38918" name="Picture 6" descr="C:\Documents and Settings\Admin\Мои документы\Мои рисунки\i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948" y="1571612"/>
            <a:ext cx="2379374" cy="2214578"/>
          </a:xfrm>
          <a:prstGeom prst="rect">
            <a:avLst/>
          </a:prstGeom>
          <a:noFill/>
        </p:spPr>
      </p:pic>
      <p:pic>
        <p:nvPicPr>
          <p:cNvPr id="38920" name="Picture 8" descr="C:\Documents and Settings\Admin\Мои документы\Мои рисунки\i (28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071942"/>
            <a:ext cx="3648086" cy="2510151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Дроби  в Древней Руси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1428736"/>
            <a:ext cx="3111526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½ - «половина», «пол»</a:t>
            </a:r>
          </a:p>
          <a:p>
            <a:pPr>
              <a:buNone/>
            </a:pPr>
            <a:r>
              <a:rPr lang="ru-RU" sz="3000" dirty="0" smtClean="0"/>
              <a:t>⅓ - «треть»</a:t>
            </a:r>
          </a:p>
          <a:p>
            <a:pPr>
              <a:buNone/>
            </a:pPr>
            <a:r>
              <a:rPr lang="ru-RU" sz="3000" dirty="0" smtClean="0"/>
              <a:t>¼ - «четверть»</a:t>
            </a:r>
          </a:p>
          <a:p>
            <a:pPr>
              <a:buNone/>
            </a:pPr>
            <a:r>
              <a:rPr lang="ru-RU" sz="3000" dirty="0" smtClean="0"/>
              <a:t>⅙ - «полтрети»</a:t>
            </a:r>
          </a:p>
          <a:p>
            <a:pPr>
              <a:buNone/>
            </a:pPr>
            <a:r>
              <a:rPr lang="ru-RU" sz="3000" dirty="0" smtClean="0"/>
              <a:t>⅛ - «полчети»</a:t>
            </a:r>
          </a:p>
          <a:p>
            <a:pPr>
              <a:buNone/>
            </a:pPr>
            <a:r>
              <a:rPr lang="ru-RU" sz="3000" dirty="0" smtClean="0"/>
              <a:t>⅟</a:t>
            </a:r>
            <a:r>
              <a:rPr lang="ru-RU" sz="1600" dirty="0" smtClean="0"/>
              <a:t>12</a:t>
            </a:r>
            <a:r>
              <a:rPr lang="ru-RU" sz="3000" b="1" dirty="0" smtClean="0"/>
              <a:t> </a:t>
            </a:r>
            <a:r>
              <a:rPr lang="ru-RU" sz="3000" dirty="0" smtClean="0"/>
              <a:t>–</a:t>
            </a:r>
            <a:r>
              <a:rPr lang="ru-RU" sz="3000" b="1" dirty="0" smtClean="0"/>
              <a:t> </a:t>
            </a:r>
            <a:r>
              <a:rPr lang="ru-RU" sz="3000" dirty="0" smtClean="0"/>
              <a:t>«</a:t>
            </a:r>
            <a:r>
              <a:rPr lang="ru-RU" sz="3000" dirty="0" err="1" smtClean="0"/>
              <a:t>пол-полтрети</a:t>
            </a:r>
            <a:r>
              <a:rPr lang="ru-RU" sz="3000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7345" name="Picture 1" descr="C:\Documents and Settings\Admin\Мои документы\Мои рисунки\i (14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3459162" cy="2000250"/>
          </a:xfrm>
          <a:prstGeom prst="rect">
            <a:avLst/>
          </a:prstGeom>
          <a:noFill/>
        </p:spPr>
      </p:pic>
      <p:pic>
        <p:nvPicPr>
          <p:cNvPr id="57346" name="Picture 2" descr="C:\Documents and Settings\Admin\Мои документы\Мои рисунки\i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2857507" cy="2143130"/>
          </a:xfrm>
          <a:prstGeom prst="rect">
            <a:avLst/>
          </a:prstGeom>
          <a:noFill/>
        </p:spPr>
      </p:pic>
      <p:pic>
        <p:nvPicPr>
          <p:cNvPr id="57347" name="Picture 3" descr="C:\Documents and Settings\Admin\Мои документы\Мои рисунки\i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214686"/>
            <a:ext cx="1571636" cy="22667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473005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В древней Руси  дроби</a:t>
            </a:r>
          </a:p>
          <a:p>
            <a:pPr algn="ctr"/>
            <a:r>
              <a:rPr lang="ru-RU" sz="2800" dirty="0" smtClean="0"/>
              <a:t>называли  </a:t>
            </a:r>
            <a:r>
              <a:rPr lang="ru-RU" sz="2800" b="1" i="1" dirty="0" smtClean="0">
                <a:solidFill>
                  <a:srgbClr val="FF0000"/>
                </a:solidFill>
              </a:rPr>
              <a:t>долями</a:t>
            </a:r>
            <a:r>
              <a:rPr lang="ru-RU" sz="2800" b="1" dirty="0" smtClean="0">
                <a:solidFill>
                  <a:srgbClr val="FF0000"/>
                </a:solidFill>
              </a:rPr>
              <a:t> или </a:t>
            </a:r>
            <a:r>
              <a:rPr lang="ru-RU" sz="2800" b="1" i="1" dirty="0" smtClean="0">
                <a:solidFill>
                  <a:srgbClr val="FF0000"/>
                </a:solidFill>
              </a:rPr>
              <a:t>ломаными числами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Индия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757610" cy="42513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sh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928926" y="2643182"/>
            <a:ext cx="1571636" cy="18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251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57687" y="1571613"/>
            <a:ext cx="432911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/>
              <a:t>Современную систему записи    дробей      с числителем и знаменателем создали в Индии. Только там писали      знаменатель сверху, а   числитель - снизу    и    не писали дробной черты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92867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56321" name="Picture 1" descr="C:\Documents and Settings\Admin\Мои документы\Мои рисунки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2560325" cy="1928816"/>
          </a:xfrm>
          <a:prstGeom prst="rect">
            <a:avLst/>
          </a:prstGeom>
          <a:noFill/>
        </p:spPr>
      </p:pic>
      <p:pic>
        <p:nvPicPr>
          <p:cNvPr id="56323" name="Picture 3" descr="C:\Documents and Settings\Admin\Мои документы\Мои рисунки\i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809895" cy="1785950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600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Понятие дроби. Обыкновенная дробь</vt:lpstr>
      <vt:lpstr>Давным -давно…</vt:lpstr>
      <vt:lpstr>Слайд 3</vt:lpstr>
      <vt:lpstr>Слайд 4</vt:lpstr>
      <vt:lpstr>Обыкновенные дроби</vt:lpstr>
      <vt:lpstr>Изображение  дробей  в Древнем Египте   </vt:lpstr>
      <vt:lpstr>В Древнем Китае вместо черты  использовали точку </vt:lpstr>
      <vt:lpstr>Дроби  в Древней Руси</vt:lpstr>
      <vt:lpstr> Индия </vt:lpstr>
      <vt:lpstr>Арабская письменность </vt:lpstr>
      <vt:lpstr>Слайд 11</vt:lpstr>
      <vt:lpstr>Физминутка</vt:lpstr>
      <vt:lpstr> ЗАПОМНИТЕ ! </vt:lpstr>
      <vt:lpstr>Слайд 14</vt:lpstr>
      <vt:lpstr>Слайд 15</vt:lpstr>
      <vt:lpstr> Решите задачу:</vt:lpstr>
      <vt:lpstr>Запишите в виде обыкновенной дроби </vt:lpstr>
      <vt:lpstr>Закрашенная часть каждой фигуры обозначена дробью .  Если дробь записана верно, то хлопайте;    если дробь записана неверно, то топайте.</vt:lpstr>
      <vt:lpstr>Решите задачу:</vt:lpstr>
      <vt:lpstr>Рефлексия</vt:lpstr>
      <vt:lpstr> 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ппк</cp:lastModifiedBy>
  <cp:revision>58</cp:revision>
  <dcterms:created xsi:type="dcterms:W3CDTF">2012-12-13T07:17:40Z</dcterms:created>
  <dcterms:modified xsi:type="dcterms:W3CDTF">2021-01-15T04:39:26Z</dcterms:modified>
</cp:coreProperties>
</file>