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Default Extension="vml" ContentType="application/vnd.openxmlformats-officedocument.vmlDrawing"/>
  <Default Extension="gif" ContentType="image/gif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5"/>
  </p:notesMasterIdLst>
  <p:sldIdLst>
    <p:sldId id="270" r:id="rId2"/>
    <p:sldId id="280" r:id="rId3"/>
    <p:sldId id="281" r:id="rId4"/>
    <p:sldId id="279" r:id="rId5"/>
    <p:sldId id="282" r:id="rId6"/>
    <p:sldId id="271" r:id="rId7"/>
    <p:sldId id="272" r:id="rId8"/>
    <p:sldId id="273" r:id="rId9"/>
    <p:sldId id="274" r:id="rId10"/>
    <p:sldId id="275" r:id="rId11"/>
    <p:sldId id="276" r:id="rId12"/>
    <p:sldId id="283" r:id="rId13"/>
    <p:sldId id="277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2791" autoAdjust="0"/>
  </p:normalViewPr>
  <p:slideViewPr>
    <p:cSldViewPr>
      <p:cViewPr>
        <p:scale>
          <a:sx n="60" d="100"/>
          <a:sy n="60" d="100"/>
        </p:scale>
        <p:origin x="-1842" y="-87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60A9659-10C7-44B7-A89B-8F99EC69881A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92F80FD-3542-49AC-B257-32310B67B195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467244BB-B5EF-46AF-B717-223981D2F72F}" type="parTrans" cxnId="{7E880DE3-A293-4092-B4CA-C84683025673}">
      <dgm:prSet/>
      <dgm:spPr/>
      <dgm:t>
        <a:bodyPr/>
        <a:lstStyle/>
        <a:p>
          <a:endParaRPr lang="ru-RU"/>
        </a:p>
      </dgm:t>
    </dgm:pt>
    <dgm:pt modelId="{DB5282E7-79EC-4927-8C47-27604F2B47B1}" type="sibTrans" cxnId="{7E880DE3-A293-4092-B4CA-C84683025673}">
      <dgm:prSet/>
      <dgm:spPr/>
      <dgm:t>
        <a:bodyPr/>
        <a:lstStyle/>
        <a:p>
          <a:endParaRPr lang="ru-RU"/>
        </a:p>
      </dgm:t>
    </dgm:pt>
    <dgm:pt modelId="{78C94135-CD62-421B-9E54-A058072A124B}">
      <dgm:prSet phldrT="[Текст]"/>
      <dgm:spPr/>
      <dgm:t>
        <a:bodyPr/>
        <a:lstStyle/>
        <a:p>
          <a:r>
            <a:rPr lang="ru-RU" dirty="0" smtClean="0"/>
            <a:t>Сформулировать и усвоить определение треугольника и его элементов, активизировать понятие равных отрезков  и равных углов, равных треугольников.</a:t>
          </a:r>
          <a:endParaRPr lang="ru-RU" dirty="0"/>
        </a:p>
      </dgm:t>
    </dgm:pt>
    <dgm:pt modelId="{FEEDC9C6-C3FB-4E8C-AD4E-745C92E0BF1F}" type="parTrans" cxnId="{2C709338-05ED-42D1-BB92-F93460374275}">
      <dgm:prSet/>
      <dgm:spPr/>
      <dgm:t>
        <a:bodyPr/>
        <a:lstStyle/>
        <a:p>
          <a:endParaRPr lang="ru-RU"/>
        </a:p>
      </dgm:t>
    </dgm:pt>
    <dgm:pt modelId="{26F40249-C3DF-477D-8CCB-700A314CAD02}" type="sibTrans" cxnId="{2C709338-05ED-42D1-BB92-F93460374275}">
      <dgm:prSet/>
      <dgm:spPr/>
      <dgm:t>
        <a:bodyPr/>
        <a:lstStyle/>
        <a:p>
          <a:endParaRPr lang="ru-RU"/>
        </a:p>
      </dgm:t>
    </dgm:pt>
    <dgm:pt modelId="{12782626-FA9F-44FD-AF7C-41AAF3CE73B0}">
      <dgm:prSet phldrT="[Текст]"/>
      <dgm:spPr/>
      <dgm:t>
        <a:bodyPr/>
        <a:lstStyle/>
        <a:p>
          <a:r>
            <a:rPr lang="ru-RU" dirty="0" smtClean="0"/>
            <a:t>Выяснить – в чем состоит основное свойство существования треугольника, равного данному.</a:t>
          </a:r>
          <a:endParaRPr lang="ru-RU" dirty="0"/>
        </a:p>
      </dgm:t>
    </dgm:pt>
    <dgm:pt modelId="{B1E84C3E-6F14-4D0B-AA8D-5639D46C05E7}" type="parTrans" cxnId="{5AE1FCC6-8047-43D8-A866-20D67352BC66}">
      <dgm:prSet/>
      <dgm:spPr/>
      <dgm:t>
        <a:bodyPr/>
        <a:lstStyle/>
        <a:p>
          <a:endParaRPr lang="ru-RU"/>
        </a:p>
      </dgm:t>
    </dgm:pt>
    <dgm:pt modelId="{CC148980-F16A-46AD-88E4-A1FC46907A79}" type="sibTrans" cxnId="{5AE1FCC6-8047-43D8-A866-20D67352BC66}">
      <dgm:prSet/>
      <dgm:spPr/>
      <dgm:t>
        <a:bodyPr/>
        <a:lstStyle/>
        <a:p>
          <a:endParaRPr lang="ru-RU"/>
        </a:p>
      </dgm:t>
    </dgm:pt>
    <dgm:pt modelId="{C95727D9-444A-4152-A5F9-16DE660B515B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6B571D75-133D-4995-BD42-DB3B99C8C04B}" type="parTrans" cxnId="{492278F5-3972-49A6-9665-D186E3E4F6B9}">
      <dgm:prSet/>
      <dgm:spPr/>
      <dgm:t>
        <a:bodyPr/>
        <a:lstStyle/>
        <a:p>
          <a:endParaRPr lang="ru-RU"/>
        </a:p>
      </dgm:t>
    </dgm:pt>
    <dgm:pt modelId="{4075334C-2783-4359-A6FF-266896C08F96}" type="sibTrans" cxnId="{492278F5-3972-49A6-9665-D186E3E4F6B9}">
      <dgm:prSet/>
      <dgm:spPr/>
      <dgm:t>
        <a:bodyPr/>
        <a:lstStyle/>
        <a:p>
          <a:endParaRPr lang="ru-RU"/>
        </a:p>
      </dgm:t>
    </dgm:pt>
    <dgm:pt modelId="{1E106200-522B-473B-9771-78061A81C7A1}">
      <dgm:prSet phldrT="[Текст]"/>
      <dgm:spPr/>
      <dgm:t>
        <a:bodyPr/>
        <a:lstStyle/>
        <a:p>
          <a:r>
            <a:rPr lang="ru-RU" dirty="0" smtClean="0"/>
            <a:t>Формировать понятие треугольника, равного данному; знания, умения и навыки по изученному материалу.</a:t>
          </a:r>
          <a:endParaRPr lang="ru-RU" dirty="0"/>
        </a:p>
      </dgm:t>
    </dgm:pt>
    <dgm:pt modelId="{D6787A34-2B6D-417A-8779-A78CEA9833BC}" type="parTrans" cxnId="{6640048B-1E39-4883-B689-733D09F63C0F}">
      <dgm:prSet/>
      <dgm:spPr/>
      <dgm:t>
        <a:bodyPr/>
        <a:lstStyle/>
        <a:p>
          <a:endParaRPr lang="ru-RU"/>
        </a:p>
      </dgm:t>
    </dgm:pt>
    <dgm:pt modelId="{8AAD4B3B-6EA6-41F2-8E83-1007242922F7}" type="sibTrans" cxnId="{6640048B-1E39-4883-B689-733D09F63C0F}">
      <dgm:prSet/>
      <dgm:spPr/>
      <dgm:t>
        <a:bodyPr/>
        <a:lstStyle/>
        <a:p>
          <a:endParaRPr lang="ru-RU"/>
        </a:p>
      </dgm:t>
    </dgm:pt>
    <dgm:pt modelId="{09F94462-1457-4DAC-8568-E10BC489C259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BEE70CEC-70FF-4CB9-A95A-623956E91CBC}" type="parTrans" cxnId="{702BE650-3F57-4A8B-80D8-B23FD0956CF4}">
      <dgm:prSet/>
      <dgm:spPr/>
      <dgm:t>
        <a:bodyPr/>
        <a:lstStyle/>
        <a:p>
          <a:endParaRPr lang="ru-RU"/>
        </a:p>
      </dgm:t>
    </dgm:pt>
    <dgm:pt modelId="{46F9DE40-4463-49F6-AD3C-032924744A46}" type="sibTrans" cxnId="{702BE650-3F57-4A8B-80D8-B23FD0956CF4}">
      <dgm:prSet/>
      <dgm:spPr/>
      <dgm:t>
        <a:bodyPr/>
        <a:lstStyle/>
        <a:p>
          <a:endParaRPr lang="ru-RU"/>
        </a:p>
      </dgm:t>
    </dgm:pt>
    <dgm:pt modelId="{5DA6F4E0-6EF3-4000-8460-848ECE04C6AD}">
      <dgm:prSet phldrT="[Текст]"/>
      <dgm:spPr/>
      <dgm:t>
        <a:bodyPr/>
        <a:lstStyle/>
        <a:p>
          <a:r>
            <a:rPr lang="ru-RU" dirty="0" smtClean="0"/>
            <a:t>Осуществлять эстетическое воспитание путем формирования навыков аккуратного построения чертежей к задачам.</a:t>
          </a:r>
          <a:endParaRPr lang="ru-RU" dirty="0"/>
        </a:p>
      </dgm:t>
    </dgm:pt>
    <dgm:pt modelId="{B70728F3-9EB5-4E63-A17C-450CDBE68E92}" type="parTrans" cxnId="{4A34BD79-ACFA-4081-8F90-2A154E19F00F}">
      <dgm:prSet/>
      <dgm:spPr/>
      <dgm:t>
        <a:bodyPr/>
        <a:lstStyle/>
        <a:p>
          <a:endParaRPr lang="ru-RU"/>
        </a:p>
      </dgm:t>
    </dgm:pt>
    <dgm:pt modelId="{8B680923-4DB9-47F5-BDD7-69DF70B8B818}" type="sibTrans" cxnId="{4A34BD79-ACFA-4081-8F90-2A154E19F00F}">
      <dgm:prSet/>
      <dgm:spPr/>
      <dgm:t>
        <a:bodyPr/>
        <a:lstStyle/>
        <a:p>
          <a:endParaRPr lang="ru-RU"/>
        </a:p>
      </dgm:t>
    </dgm:pt>
    <dgm:pt modelId="{9646DA29-42C6-4FFD-BE0E-86BB0ECAE80E}">
      <dgm:prSet phldrT="[Текст]"/>
      <dgm:spPr/>
      <dgm:t>
        <a:bodyPr/>
        <a:lstStyle/>
        <a:p>
          <a:r>
            <a:rPr lang="ru-RU" dirty="0" smtClean="0"/>
            <a:t>Развивать активность и ответственность во время коллективной и самостоятельной работы.</a:t>
          </a:r>
          <a:endParaRPr lang="ru-RU" dirty="0"/>
        </a:p>
      </dgm:t>
    </dgm:pt>
    <dgm:pt modelId="{73DA1556-57B5-407A-BCFE-0976CC21A072}" type="parTrans" cxnId="{9C6A3F7B-EED4-414D-88C1-E0BEED8DAD07}">
      <dgm:prSet/>
      <dgm:spPr/>
    </dgm:pt>
    <dgm:pt modelId="{6E394E80-7BC8-4950-98BE-2E4D431ED937}" type="sibTrans" cxnId="{9C6A3F7B-EED4-414D-88C1-E0BEED8DAD07}">
      <dgm:prSet/>
      <dgm:spPr/>
    </dgm:pt>
    <dgm:pt modelId="{B134726A-35FB-42D0-8E3A-3459441E9FBD}" type="pres">
      <dgm:prSet presAssocID="{760A9659-10C7-44B7-A89B-8F99EC69881A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777445F-9C28-4790-9F83-2385434C9C4A}" type="pres">
      <dgm:prSet presAssocID="{192F80FD-3542-49AC-B257-32310B67B195}" presName="composite" presStyleCnt="0"/>
      <dgm:spPr/>
    </dgm:pt>
    <dgm:pt modelId="{F42EEA72-6A06-4644-9CA6-95F245E793F5}" type="pres">
      <dgm:prSet presAssocID="{192F80FD-3542-49AC-B257-32310B67B195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FAEF28C-CCAE-4B8C-A7EE-00117DC65AB6}" type="pres">
      <dgm:prSet presAssocID="{192F80FD-3542-49AC-B257-32310B67B195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98C014A-5A23-4FD5-9193-41DBA1DF1D68}" type="pres">
      <dgm:prSet presAssocID="{DB5282E7-79EC-4927-8C47-27604F2B47B1}" presName="sp" presStyleCnt="0"/>
      <dgm:spPr/>
    </dgm:pt>
    <dgm:pt modelId="{0F9F89F9-E1A4-4AC9-B120-0C882F6CB540}" type="pres">
      <dgm:prSet presAssocID="{C95727D9-444A-4152-A5F9-16DE660B515B}" presName="composite" presStyleCnt="0"/>
      <dgm:spPr/>
    </dgm:pt>
    <dgm:pt modelId="{D4629AAE-D8E9-4AF1-9B07-5845F4102072}" type="pres">
      <dgm:prSet presAssocID="{C95727D9-444A-4152-A5F9-16DE660B515B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0BF4030-7A94-4929-95D6-496B00C5D191}" type="pres">
      <dgm:prSet presAssocID="{C95727D9-444A-4152-A5F9-16DE660B515B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AFC28F3-5F79-4B35-AA78-B42523225292}" type="pres">
      <dgm:prSet presAssocID="{4075334C-2783-4359-A6FF-266896C08F96}" presName="sp" presStyleCnt="0"/>
      <dgm:spPr/>
    </dgm:pt>
    <dgm:pt modelId="{E8DB101A-0C60-4074-B955-71BBEAABA5B8}" type="pres">
      <dgm:prSet presAssocID="{09F94462-1457-4DAC-8568-E10BC489C259}" presName="composite" presStyleCnt="0"/>
      <dgm:spPr/>
    </dgm:pt>
    <dgm:pt modelId="{8E0DE0D5-A892-4E0D-8965-2FAAAC080444}" type="pres">
      <dgm:prSet presAssocID="{09F94462-1457-4DAC-8568-E10BC489C259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FA7D3F-0A45-4D18-BE33-7F13F4E8FC94}" type="pres">
      <dgm:prSet presAssocID="{09F94462-1457-4DAC-8568-E10BC489C259}" presName="descendantText" presStyleLbl="alignAcc1" presStyleIdx="2" presStyleCnt="3" custLinFactNeighborX="-4" custLinFactNeighborY="527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62510D1-1EAC-41FA-A46E-0CA32F43DA41}" type="presOf" srcId="{78C94135-CD62-421B-9E54-A058072A124B}" destId="{2FAEF28C-CCAE-4B8C-A7EE-00117DC65AB6}" srcOrd="0" destOrd="0" presId="urn:microsoft.com/office/officeart/2005/8/layout/chevron2"/>
    <dgm:cxn modelId="{AF4FE55A-E75D-49EC-A92E-B38D78E85903}" type="presOf" srcId="{9646DA29-42C6-4FFD-BE0E-86BB0ECAE80E}" destId="{40BF4030-7A94-4929-95D6-496B00C5D191}" srcOrd="0" destOrd="1" presId="urn:microsoft.com/office/officeart/2005/8/layout/chevron2"/>
    <dgm:cxn modelId="{82F930DA-4AFF-4101-AA6F-B37C5E142AE4}" type="presOf" srcId="{C95727D9-444A-4152-A5F9-16DE660B515B}" destId="{D4629AAE-D8E9-4AF1-9B07-5845F4102072}" srcOrd="0" destOrd="0" presId="urn:microsoft.com/office/officeart/2005/8/layout/chevron2"/>
    <dgm:cxn modelId="{F4FDEB66-75D7-457B-A01F-5BC0E8529BB8}" type="presOf" srcId="{12782626-FA9F-44FD-AF7C-41AAF3CE73B0}" destId="{2FAEF28C-CCAE-4B8C-A7EE-00117DC65AB6}" srcOrd="0" destOrd="1" presId="urn:microsoft.com/office/officeart/2005/8/layout/chevron2"/>
    <dgm:cxn modelId="{5AE1FCC6-8047-43D8-A866-20D67352BC66}" srcId="{192F80FD-3542-49AC-B257-32310B67B195}" destId="{12782626-FA9F-44FD-AF7C-41AAF3CE73B0}" srcOrd="1" destOrd="0" parTransId="{B1E84C3E-6F14-4D0B-AA8D-5639D46C05E7}" sibTransId="{CC148980-F16A-46AD-88E4-A1FC46907A79}"/>
    <dgm:cxn modelId="{6640048B-1E39-4883-B689-733D09F63C0F}" srcId="{C95727D9-444A-4152-A5F9-16DE660B515B}" destId="{1E106200-522B-473B-9771-78061A81C7A1}" srcOrd="0" destOrd="0" parTransId="{D6787A34-2B6D-417A-8779-A78CEA9833BC}" sibTransId="{8AAD4B3B-6EA6-41F2-8E83-1007242922F7}"/>
    <dgm:cxn modelId="{1FCA5F92-B020-4DC3-B664-B16D1AECAD6D}" type="presOf" srcId="{5DA6F4E0-6EF3-4000-8460-848ECE04C6AD}" destId="{96FA7D3F-0A45-4D18-BE33-7F13F4E8FC94}" srcOrd="0" destOrd="0" presId="urn:microsoft.com/office/officeart/2005/8/layout/chevron2"/>
    <dgm:cxn modelId="{8D68AA8B-3A5A-4B2E-BF85-BC8B7E6EE608}" type="presOf" srcId="{192F80FD-3542-49AC-B257-32310B67B195}" destId="{F42EEA72-6A06-4644-9CA6-95F245E793F5}" srcOrd="0" destOrd="0" presId="urn:microsoft.com/office/officeart/2005/8/layout/chevron2"/>
    <dgm:cxn modelId="{2C709338-05ED-42D1-BB92-F93460374275}" srcId="{192F80FD-3542-49AC-B257-32310B67B195}" destId="{78C94135-CD62-421B-9E54-A058072A124B}" srcOrd="0" destOrd="0" parTransId="{FEEDC9C6-C3FB-4E8C-AD4E-745C92E0BF1F}" sibTransId="{26F40249-C3DF-477D-8CCB-700A314CAD02}"/>
    <dgm:cxn modelId="{7E880DE3-A293-4092-B4CA-C84683025673}" srcId="{760A9659-10C7-44B7-A89B-8F99EC69881A}" destId="{192F80FD-3542-49AC-B257-32310B67B195}" srcOrd="0" destOrd="0" parTransId="{467244BB-B5EF-46AF-B717-223981D2F72F}" sibTransId="{DB5282E7-79EC-4927-8C47-27604F2B47B1}"/>
    <dgm:cxn modelId="{702BE650-3F57-4A8B-80D8-B23FD0956CF4}" srcId="{760A9659-10C7-44B7-A89B-8F99EC69881A}" destId="{09F94462-1457-4DAC-8568-E10BC489C259}" srcOrd="2" destOrd="0" parTransId="{BEE70CEC-70FF-4CB9-A95A-623956E91CBC}" sibTransId="{46F9DE40-4463-49F6-AD3C-032924744A46}"/>
    <dgm:cxn modelId="{492278F5-3972-49A6-9665-D186E3E4F6B9}" srcId="{760A9659-10C7-44B7-A89B-8F99EC69881A}" destId="{C95727D9-444A-4152-A5F9-16DE660B515B}" srcOrd="1" destOrd="0" parTransId="{6B571D75-133D-4995-BD42-DB3B99C8C04B}" sibTransId="{4075334C-2783-4359-A6FF-266896C08F96}"/>
    <dgm:cxn modelId="{4A34BD79-ACFA-4081-8F90-2A154E19F00F}" srcId="{09F94462-1457-4DAC-8568-E10BC489C259}" destId="{5DA6F4E0-6EF3-4000-8460-848ECE04C6AD}" srcOrd="0" destOrd="0" parTransId="{B70728F3-9EB5-4E63-A17C-450CDBE68E92}" sibTransId="{8B680923-4DB9-47F5-BDD7-69DF70B8B818}"/>
    <dgm:cxn modelId="{9C6A3F7B-EED4-414D-88C1-E0BEED8DAD07}" srcId="{C95727D9-444A-4152-A5F9-16DE660B515B}" destId="{9646DA29-42C6-4FFD-BE0E-86BB0ECAE80E}" srcOrd="1" destOrd="0" parTransId="{73DA1556-57B5-407A-BCFE-0976CC21A072}" sibTransId="{6E394E80-7BC8-4950-98BE-2E4D431ED937}"/>
    <dgm:cxn modelId="{3E5568F3-F501-436F-A7BB-A239D62E7608}" type="presOf" srcId="{09F94462-1457-4DAC-8568-E10BC489C259}" destId="{8E0DE0D5-A892-4E0D-8965-2FAAAC080444}" srcOrd="0" destOrd="0" presId="urn:microsoft.com/office/officeart/2005/8/layout/chevron2"/>
    <dgm:cxn modelId="{741D6ECF-5097-471C-AFF5-B23F5DB3550C}" type="presOf" srcId="{760A9659-10C7-44B7-A89B-8F99EC69881A}" destId="{B134726A-35FB-42D0-8E3A-3459441E9FBD}" srcOrd="0" destOrd="0" presId="urn:microsoft.com/office/officeart/2005/8/layout/chevron2"/>
    <dgm:cxn modelId="{64669DC6-8673-4B4D-A852-5279FC907113}" type="presOf" srcId="{1E106200-522B-473B-9771-78061A81C7A1}" destId="{40BF4030-7A94-4929-95D6-496B00C5D191}" srcOrd="0" destOrd="0" presId="urn:microsoft.com/office/officeart/2005/8/layout/chevron2"/>
    <dgm:cxn modelId="{0FD62381-B609-443C-AB66-17D7717EF0A1}" type="presParOf" srcId="{B134726A-35FB-42D0-8E3A-3459441E9FBD}" destId="{6777445F-9C28-4790-9F83-2385434C9C4A}" srcOrd="0" destOrd="0" presId="urn:microsoft.com/office/officeart/2005/8/layout/chevron2"/>
    <dgm:cxn modelId="{DD163492-0F77-4551-842E-23ACA93D58B5}" type="presParOf" srcId="{6777445F-9C28-4790-9F83-2385434C9C4A}" destId="{F42EEA72-6A06-4644-9CA6-95F245E793F5}" srcOrd="0" destOrd="0" presId="urn:microsoft.com/office/officeart/2005/8/layout/chevron2"/>
    <dgm:cxn modelId="{99AEAAA9-4E6A-4EE6-A11B-476755325919}" type="presParOf" srcId="{6777445F-9C28-4790-9F83-2385434C9C4A}" destId="{2FAEF28C-CCAE-4B8C-A7EE-00117DC65AB6}" srcOrd="1" destOrd="0" presId="urn:microsoft.com/office/officeart/2005/8/layout/chevron2"/>
    <dgm:cxn modelId="{9B473CF8-2565-427A-9B43-47BB5903BB6D}" type="presParOf" srcId="{B134726A-35FB-42D0-8E3A-3459441E9FBD}" destId="{398C014A-5A23-4FD5-9193-41DBA1DF1D68}" srcOrd="1" destOrd="0" presId="urn:microsoft.com/office/officeart/2005/8/layout/chevron2"/>
    <dgm:cxn modelId="{6CC0E501-42D5-4E0F-AD5B-6025EFFC9462}" type="presParOf" srcId="{B134726A-35FB-42D0-8E3A-3459441E9FBD}" destId="{0F9F89F9-E1A4-4AC9-B120-0C882F6CB540}" srcOrd="2" destOrd="0" presId="urn:microsoft.com/office/officeart/2005/8/layout/chevron2"/>
    <dgm:cxn modelId="{3FCD8B34-0134-4F64-B672-1CA80B007C3F}" type="presParOf" srcId="{0F9F89F9-E1A4-4AC9-B120-0C882F6CB540}" destId="{D4629AAE-D8E9-4AF1-9B07-5845F4102072}" srcOrd="0" destOrd="0" presId="urn:microsoft.com/office/officeart/2005/8/layout/chevron2"/>
    <dgm:cxn modelId="{888258BB-89A9-41C6-A9A9-79F3FC7A8AAA}" type="presParOf" srcId="{0F9F89F9-E1A4-4AC9-B120-0C882F6CB540}" destId="{40BF4030-7A94-4929-95D6-496B00C5D191}" srcOrd="1" destOrd="0" presId="urn:microsoft.com/office/officeart/2005/8/layout/chevron2"/>
    <dgm:cxn modelId="{FC2A500E-83C0-42D6-9B56-AA30B7CAA35D}" type="presParOf" srcId="{B134726A-35FB-42D0-8E3A-3459441E9FBD}" destId="{FAFC28F3-5F79-4B35-AA78-B42523225292}" srcOrd="3" destOrd="0" presId="urn:microsoft.com/office/officeart/2005/8/layout/chevron2"/>
    <dgm:cxn modelId="{BEF3F7B6-9910-4FAE-BEEB-1509F2800178}" type="presParOf" srcId="{B134726A-35FB-42D0-8E3A-3459441E9FBD}" destId="{E8DB101A-0C60-4074-B955-71BBEAABA5B8}" srcOrd="4" destOrd="0" presId="urn:microsoft.com/office/officeart/2005/8/layout/chevron2"/>
    <dgm:cxn modelId="{C5F2A926-AB57-44BB-B778-C738EC620A11}" type="presParOf" srcId="{E8DB101A-0C60-4074-B955-71BBEAABA5B8}" destId="{8E0DE0D5-A892-4E0D-8965-2FAAAC080444}" srcOrd="0" destOrd="0" presId="urn:microsoft.com/office/officeart/2005/8/layout/chevron2"/>
    <dgm:cxn modelId="{F9BF8448-A54C-4B9D-9740-5EF2B5E22D34}" type="presParOf" srcId="{E8DB101A-0C60-4074-B955-71BBEAABA5B8}" destId="{96FA7D3F-0A45-4D18-BE33-7F13F4E8FC94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83292CE-B377-45CD-A3B5-EC9D1045B728}" type="doc">
      <dgm:prSet loTypeId="urn:microsoft.com/office/officeart/2005/8/layout/list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4714686-E6F6-4138-BDBF-DB6B56BEE5D0}">
      <dgm:prSet phldrT="[Текст]" custT="1"/>
      <dgm:spPr/>
      <dgm:t>
        <a:bodyPr/>
        <a:lstStyle/>
        <a:p>
          <a:r>
            <a:rPr lang="ru-RU" sz="1800" dirty="0" smtClean="0"/>
            <a:t>Формировать умение формулировать определения, выдвигать гипотезу и искать пути доказательства, аргументировать свои мысли</a:t>
          </a:r>
          <a:endParaRPr lang="ru-RU" sz="1800" dirty="0"/>
        </a:p>
      </dgm:t>
    </dgm:pt>
    <dgm:pt modelId="{49C044AF-7EFB-47FC-AAAF-C48595B37DCA}" type="parTrans" cxnId="{5AA9F515-9612-4183-9263-CD996C8B7E87}">
      <dgm:prSet/>
      <dgm:spPr/>
      <dgm:t>
        <a:bodyPr/>
        <a:lstStyle/>
        <a:p>
          <a:endParaRPr lang="ru-RU" sz="1800"/>
        </a:p>
      </dgm:t>
    </dgm:pt>
    <dgm:pt modelId="{77CC50A7-85AC-43C2-834B-08676F7D336E}" type="sibTrans" cxnId="{5AA9F515-9612-4183-9263-CD996C8B7E87}">
      <dgm:prSet/>
      <dgm:spPr/>
      <dgm:t>
        <a:bodyPr/>
        <a:lstStyle/>
        <a:p>
          <a:endParaRPr lang="ru-RU" sz="1800"/>
        </a:p>
      </dgm:t>
    </dgm:pt>
    <dgm:pt modelId="{AD85ABCA-084F-4375-B7C6-198AA009710E}">
      <dgm:prSet phldrT="[Текст]" custT="1"/>
      <dgm:spPr/>
      <dgm:t>
        <a:bodyPr/>
        <a:lstStyle/>
        <a:p>
          <a:r>
            <a:rPr lang="ru-RU" sz="1800" dirty="0" smtClean="0"/>
            <a:t>Развивать навыки применения изученного материала, логическое мышление</a:t>
          </a:r>
          <a:endParaRPr lang="ru-RU" sz="1800" dirty="0"/>
        </a:p>
      </dgm:t>
    </dgm:pt>
    <dgm:pt modelId="{F64E66F3-1B8E-4B0B-99CD-5D5EE11E9003}" type="parTrans" cxnId="{37B4B0DA-4B9A-4139-9C20-F883B02EABDA}">
      <dgm:prSet/>
      <dgm:spPr/>
      <dgm:t>
        <a:bodyPr/>
        <a:lstStyle/>
        <a:p>
          <a:endParaRPr lang="ru-RU" sz="1800"/>
        </a:p>
      </dgm:t>
    </dgm:pt>
    <dgm:pt modelId="{4A0B0042-13FB-4985-94C6-81B880002157}" type="sibTrans" cxnId="{37B4B0DA-4B9A-4139-9C20-F883B02EABDA}">
      <dgm:prSet/>
      <dgm:spPr/>
      <dgm:t>
        <a:bodyPr/>
        <a:lstStyle/>
        <a:p>
          <a:endParaRPr lang="ru-RU" sz="1800"/>
        </a:p>
      </dgm:t>
    </dgm:pt>
    <dgm:pt modelId="{2B7E5E05-E17C-498A-9795-4270009FBFAF}" type="pres">
      <dgm:prSet presAssocID="{783292CE-B377-45CD-A3B5-EC9D1045B728}" presName="linear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7591CB7A-3C3F-4E7B-9482-F1EA05E52C95}" type="pres">
      <dgm:prSet presAssocID="{84714686-E6F6-4138-BDBF-DB6B56BEE5D0}" presName="parentLin" presStyleCnt="0"/>
      <dgm:spPr/>
    </dgm:pt>
    <dgm:pt modelId="{5D24037C-8F9D-4FF5-AA0A-9DA49A5FC4E1}" type="pres">
      <dgm:prSet presAssocID="{84714686-E6F6-4138-BDBF-DB6B56BEE5D0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D1FFCAEA-2D25-41BE-9B28-CFDCA9D4BD6E}" type="pres">
      <dgm:prSet presAssocID="{84714686-E6F6-4138-BDBF-DB6B56BEE5D0}" presName="parentText" presStyleLbl="node1" presStyleIdx="0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D99EC5E-0DA9-41D4-8CFD-E7FC18616D58}" type="pres">
      <dgm:prSet presAssocID="{84714686-E6F6-4138-BDBF-DB6B56BEE5D0}" presName="negativeSpace" presStyleCnt="0"/>
      <dgm:spPr/>
    </dgm:pt>
    <dgm:pt modelId="{7E3BF1E4-7B20-47D7-8892-2279044317E0}" type="pres">
      <dgm:prSet presAssocID="{84714686-E6F6-4138-BDBF-DB6B56BEE5D0}" presName="childText" presStyleLbl="conFgAcc1" presStyleIdx="0" presStyleCnt="2">
        <dgm:presLayoutVars>
          <dgm:bulletEnabled val="1"/>
        </dgm:presLayoutVars>
      </dgm:prSet>
      <dgm:spPr/>
    </dgm:pt>
    <dgm:pt modelId="{9378500E-A231-4AC7-8FA9-9851B2248CC5}" type="pres">
      <dgm:prSet presAssocID="{77CC50A7-85AC-43C2-834B-08676F7D336E}" presName="spaceBetweenRectangles" presStyleCnt="0"/>
      <dgm:spPr/>
    </dgm:pt>
    <dgm:pt modelId="{8F8914B4-564A-4BD2-B678-98CCD285FF49}" type="pres">
      <dgm:prSet presAssocID="{AD85ABCA-084F-4375-B7C6-198AA009710E}" presName="parentLin" presStyleCnt="0"/>
      <dgm:spPr/>
    </dgm:pt>
    <dgm:pt modelId="{A9FD7134-9006-4BA7-A2A4-C84FC47BE084}" type="pres">
      <dgm:prSet presAssocID="{AD85ABCA-084F-4375-B7C6-198AA009710E}" presName="parentLeftMargin" presStyleLbl="node1" presStyleIdx="0" presStyleCnt="2"/>
      <dgm:spPr/>
      <dgm:t>
        <a:bodyPr/>
        <a:lstStyle/>
        <a:p>
          <a:endParaRPr lang="ru-RU"/>
        </a:p>
      </dgm:t>
    </dgm:pt>
    <dgm:pt modelId="{A9E39777-FE3B-47C0-BBB1-214DE197F5EB}" type="pres">
      <dgm:prSet presAssocID="{AD85ABCA-084F-4375-B7C6-198AA009710E}" presName="parentText" presStyleLbl="node1" presStyleIdx="1" presStyleCnt="2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1FE9EFB-2248-4E61-B15D-F49A082E4882}" type="pres">
      <dgm:prSet presAssocID="{AD85ABCA-084F-4375-B7C6-198AA009710E}" presName="negativeSpace" presStyleCnt="0"/>
      <dgm:spPr/>
    </dgm:pt>
    <dgm:pt modelId="{E7580997-1F98-45A2-85F6-AC634F02A1B2}" type="pres">
      <dgm:prSet presAssocID="{AD85ABCA-084F-4375-B7C6-198AA009710E}" presName="childText" presStyleLbl="conFgAcc1" presStyleIdx="1" presStyleCnt="2">
        <dgm:presLayoutVars>
          <dgm:bulletEnabled val="1"/>
        </dgm:presLayoutVars>
      </dgm:prSet>
      <dgm:spPr/>
    </dgm:pt>
  </dgm:ptLst>
  <dgm:cxnLst>
    <dgm:cxn modelId="{E16AA80E-ED9B-4230-A17F-782817873406}" type="presOf" srcId="{AD85ABCA-084F-4375-B7C6-198AA009710E}" destId="{A9FD7134-9006-4BA7-A2A4-C84FC47BE084}" srcOrd="0" destOrd="0" presId="urn:microsoft.com/office/officeart/2005/8/layout/list1"/>
    <dgm:cxn modelId="{E68437C0-683F-44B2-A8CA-CF62BDAAC024}" type="presOf" srcId="{84714686-E6F6-4138-BDBF-DB6B56BEE5D0}" destId="{5D24037C-8F9D-4FF5-AA0A-9DA49A5FC4E1}" srcOrd="0" destOrd="0" presId="urn:microsoft.com/office/officeart/2005/8/layout/list1"/>
    <dgm:cxn modelId="{66BE2C0B-9A1E-49E1-9DDA-2228E20080FC}" type="presOf" srcId="{783292CE-B377-45CD-A3B5-EC9D1045B728}" destId="{2B7E5E05-E17C-498A-9795-4270009FBFAF}" srcOrd="0" destOrd="0" presId="urn:microsoft.com/office/officeart/2005/8/layout/list1"/>
    <dgm:cxn modelId="{22F5EF64-52D7-4705-8DBE-26C67659A57A}" type="presOf" srcId="{84714686-E6F6-4138-BDBF-DB6B56BEE5D0}" destId="{D1FFCAEA-2D25-41BE-9B28-CFDCA9D4BD6E}" srcOrd="1" destOrd="0" presId="urn:microsoft.com/office/officeart/2005/8/layout/list1"/>
    <dgm:cxn modelId="{37B4B0DA-4B9A-4139-9C20-F883B02EABDA}" srcId="{783292CE-B377-45CD-A3B5-EC9D1045B728}" destId="{AD85ABCA-084F-4375-B7C6-198AA009710E}" srcOrd="1" destOrd="0" parTransId="{F64E66F3-1B8E-4B0B-99CD-5D5EE11E9003}" sibTransId="{4A0B0042-13FB-4985-94C6-81B880002157}"/>
    <dgm:cxn modelId="{9E48C4D6-3804-4295-AFB6-91A89538B637}" type="presOf" srcId="{AD85ABCA-084F-4375-B7C6-198AA009710E}" destId="{A9E39777-FE3B-47C0-BBB1-214DE197F5EB}" srcOrd="1" destOrd="0" presId="urn:microsoft.com/office/officeart/2005/8/layout/list1"/>
    <dgm:cxn modelId="{5AA9F515-9612-4183-9263-CD996C8B7E87}" srcId="{783292CE-B377-45CD-A3B5-EC9D1045B728}" destId="{84714686-E6F6-4138-BDBF-DB6B56BEE5D0}" srcOrd="0" destOrd="0" parTransId="{49C044AF-7EFB-47FC-AAAF-C48595B37DCA}" sibTransId="{77CC50A7-85AC-43C2-834B-08676F7D336E}"/>
    <dgm:cxn modelId="{74534F93-7A8E-4FA4-9557-CD9E0BBA23CA}" type="presParOf" srcId="{2B7E5E05-E17C-498A-9795-4270009FBFAF}" destId="{7591CB7A-3C3F-4E7B-9482-F1EA05E52C95}" srcOrd="0" destOrd="0" presId="urn:microsoft.com/office/officeart/2005/8/layout/list1"/>
    <dgm:cxn modelId="{149D1D2E-C296-488A-84E0-F6F82733141D}" type="presParOf" srcId="{7591CB7A-3C3F-4E7B-9482-F1EA05E52C95}" destId="{5D24037C-8F9D-4FF5-AA0A-9DA49A5FC4E1}" srcOrd="0" destOrd="0" presId="urn:microsoft.com/office/officeart/2005/8/layout/list1"/>
    <dgm:cxn modelId="{D87A7B59-5AFB-4B62-8648-A8A3E4D81691}" type="presParOf" srcId="{7591CB7A-3C3F-4E7B-9482-F1EA05E52C95}" destId="{D1FFCAEA-2D25-41BE-9B28-CFDCA9D4BD6E}" srcOrd="1" destOrd="0" presId="urn:microsoft.com/office/officeart/2005/8/layout/list1"/>
    <dgm:cxn modelId="{179E138C-76F5-4447-8FD2-821653F951BA}" type="presParOf" srcId="{2B7E5E05-E17C-498A-9795-4270009FBFAF}" destId="{4D99EC5E-0DA9-41D4-8CFD-E7FC18616D58}" srcOrd="1" destOrd="0" presId="urn:microsoft.com/office/officeart/2005/8/layout/list1"/>
    <dgm:cxn modelId="{8239AE35-BDE1-4434-B852-4DA942C89CB5}" type="presParOf" srcId="{2B7E5E05-E17C-498A-9795-4270009FBFAF}" destId="{7E3BF1E4-7B20-47D7-8892-2279044317E0}" srcOrd="2" destOrd="0" presId="urn:microsoft.com/office/officeart/2005/8/layout/list1"/>
    <dgm:cxn modelId="{2A90395D-3157-442C-B157-E96B841EF815}" type="presParOf" srcId="{2B7E5E05-E17C-498A-9795-4270009FBFAF}" destId="{9378500E-A231-4AC7-8FA9-9851B2248CC5}" srcOrd="3" destOrd="0" presId="urn:microsoft.com/office/officeart/2005/8/layout/list1"/>
    <dgm:cxn modelId="{C7588B1A-1A33-4592-8319-AF12F95B9927}" type="presParOf" srcId="{2B7E5E05-E17C-498A-9795-4270009FBFAF}" destId="{8F8914B4-564A-4BD2-B678-98CCD285FF49}" srcOrd="4" destOrd="0" presId="urn:microsoft.com/office/officeart/2005/8/layout/list1"/>
    <dgm:cxn modelId="{4408A459-6A5A-4441-9AE2-8A28C626A11A}" type="presParOf" srcId="{8F8914B4-564A-4BD2-B678-98CCD285FF49}" destId="{A9FD7134-9006-4BA7-A2A4-C84FC47BE084}" srcOrd="0" destOrd="0" presId="urn:microsoft.com/office/officeart/2005/8/layout/list1"/>
    <dgm:cxn modelId="{4DE173C8-7E2A-44A1-9898-9C94709C86C7}" type="presParOf" srcId="{8F8914B4-564A-4BD2-B678-98CCD285FF49}" destId="{A9E39777-FE3B-47C0-BBB1-214DE197F5EB}" srcOrd="1" destOrd="0" presId="urn:microsoft.com/office/officeart/2005/8/layout/list1"/>
    <dgm:cxn modelId="{72F74221-B055-4F8B-98C6-7DAC9E48000F}" type="presParOf" srcId="{2B7E5E05-E17C-498A-9795-4270009FBFAF}" destId="{81FE9EFB-2248-4E61-B15D-F49A082E4882}" srcOrd="5" destOrd="0" presId="urn:microsoft.com/office/officeart/2005/8/layout/list1"/>
    <dgm:cxn modelId="{B143EFB8-1AAB-45F0-89AC-1BF91619BD73}" type="presParOf" srcId="{2B7E5E05-E17C-498A-9795-4270009FBFAF}" destId="{E7580997-1F98-45A2-85F6-AC634F02A1B2}" srcOrd="6" destOrd="0" presId="urn:microsoft.com/office/officeart/2005/8/layout/list1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2EEA72-6A06-4644-9CA6-95F245E793F5}">
      <dsp:nvSpPr>
        <dsp:cNvPr id="0" name=""/>
        <dsp:cNvSpPr/>
      </dsp:nvSpPr>
      <dsp:spPr>
        <a:xfrm rot="5400000">
          <a:off x="-238868" y="239242"/>
          <a:ext cx="1592456" cy="11147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1</a:t>
          </a:r>
          <a:endParaRPr lang="ru-RU" sz="3100" kern="1200" dirty="0"/>
        </a:p>
      </dsp:txBody>
      <dsp:txXfrm rot="-5400000">
        <a:off x="1" y="557734"/>
        <a:ext cx="1114719" cy="477737"/>
      </dsp:txXfrm>
    </dsp:sp>
    <dsp:sp modelId="{2FAEF28C-CCAE-4B8C-A7EE-00117DC65AB6}">
      <dsp:nvSpPr>
        <dsp:cNvPr id="0" name=""/>
        <dsp:cNvSpPr/>
      </dsp:nvSpPr>
      <dsp:spPr>
        <a:xfrm rot="5400000">
          <a:off x="4154611" y="-3039517"/>
          <a:ext cx="1035096" cy="71148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Сформулировать и усвоить определение треугольника и его элементов, активизировать понятие равных отрезков  и равных углов, равных треугольников.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Выяснить – в чем состоит основное свойство существования треугольника, равного данному.</a:t>
          </a:r>
          <a:endParaRPr lang="ru-RU" sz="1400" kern="1200" dirty="0"/>
        </a:p>
      </dsp:txBody>
      <dsp:txXfrm rot="-5400000">
        <a:off x="1114720" y="50903"/>
        <a:ext cx="7064351" cy="934038"/>
      </dsp:txXfrm>
    </dsp:sp>
    <dsp:sp modelId="{D4629AAE-D8E9-4AF1-9B07-5845F4102072}">
      <dsp:nvSpPr>
        <dsp:cNvPr id="0" name=""/>
        <dsp:cNvSpPr/>
      </dsp:nvSpPr>
      <dsp:spPr>
        <a:xfrm rot="5400000">
          <a:off x="-238868" y="1637358"/>
          <a:ext cx="1592456" cy="11147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2</a:t>
          </a:r>
          <a:endParaRPr lang="ru-RU" sz="3100" kern="1200" dirty="0"/>
        </a:p>
      </dsp:txBody>
      <dsp:txXfrm rot="-5400000">
        <a:off x="1" y="1955850"/>
        <a:ext cx="1114719" cy="477737"/>
      </dsp:txXfrm>
    </dsp:sp>
    <dsp:sp modelId="{40BF4030-7A94-4929-95D6-496B00C5D191}">
      <dsp:nvSpPr>
        <dsp:cNvPr id="0" name=""/>
        <dsp:cNvSpPr/>
      </dsp:nvSpPr>
      <dsp:spPr>
        <a:xfrm rot="5400000">
          <a:off x="4154611" y="-1641401"/>
          <a:ext cx="1035096" cy="71148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Формировать понятие треугольника, равного данному; знания, умения и навыки по изученному материалу.</a:t>
          </a:r>
          <a:endParaRPr lang="ru-RU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Развивать активность и ответственность во время коллективной и самостоятельной работы.</a:t>
          </a:r>
          <a:endParaRPr lang="ru-RU" sz="1400" kern="1200" dirty="0"/>
        </a:p>
      </dsp:txBody>
      <dsp:txXfrm rot="-5400000">
        <a:off x="1114720" y="1449019"/>
        <a:ext cx="7064351" cy="934038"/>
      </dsp:txXfrm>
    </dsp:sp>
    <dsp:sp modelId="{8E0DE0D5-A892-4E0D-8965-2FAAAC080444}">
      <dsp:nvSpPr>
        <dsp:cNvPr id="0" name=""/>
        <dsp:cNvSpPr/>
      </dsp:nvSpPr>
      <dsp:spPr>
        <a:xfrm rot="5400000">
          <a:off x="-238868" y="3035474"/>
          <a:ext cx="1592456" cy="1114719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3</a:t>
          </a:r>
          <a:endParaRPr lang="ru-RU" sz="3100" kern="1200" dirty="0"/>
        </a:p>
      </dsp:txBody>
      <dsp:txXfrm rot="-5400000">
        <a:off x="1" y="3353966"/>
        <a:ext cx="1114719" cy="477737"/>
      </dsp:txXfrm>
    </dsp:sp>
    <dsp:sp modelId="{96FA7D3F-0A45-4D18-BE33-7F13F4E8FC94}">
      <dsp:nvSpPr>
        <dsp:cNvPr id="0" name=""/>
        <dsp:cNvSpPr/>
      </dsp:nvSpPr>
      <dsp:spPr>
        <a:xfrm rot="5400000">
          <a:off x="4154326" y="-188735"/>
          <a:ext cx="1035096" cy="711488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568" tIns="8890" rIns="8890" bIns="8890" numCol="1" spcCol="1270" anchor="ctr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400" kern="1200" dirty="0" smtClean="0"/>
            <a:t>Осуществлять эстетическое воспитание путем формирования навыков аккуратного построения чертежей к задачам.</a:t>
          </a:r>
          <a:endParaRPr lang="ru-RU" sz="1400" kern="1200" dirty="0"/>
        </a:p>
      </dsp:txBody>
      <dsp:txXfrm rot="-5400000">
        <a:off x="1114435" y="2901685"/>
        <a:ext cx="7064351" cy="93403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3BF1E4-7B20-47D7-8892-2279044317E0}">
      <dsp:nvSpPr>
        <dsp:cNvPr id="0" name=""/>
        <dsp:cNvSpPr/>
      </dsp:nvSpPr>
      <dsp:spPr>
        <a:xfrm>
          <a:off x="0" y="771818"/>
          <a:ext cx="8229600" cy="128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1FFCAEA-2D25-41BE-9B28-CFDCA9D4BD6E}">
      <dsp:nvSpPr>
        <dsp:cNvPr id="0" name=""/>
        <dsp:cNvSpPr/>
      </dsp:nvSpPr>
      <dsp:spPr>
        <a:xfrm>
          <a:off x="411480" y="19058"/>
          <a:ext cx="5760720" cy="1505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Формировать умение формулировать определения, выдвигать гипотезу и искать пути доказательства, аргументировать свои мысли</a:t>
          </a:r>
          <a:endParaRPr lang="ru-RU" sz="1800" kern="1200" dirty="0"/>
        </a:p>
      </dsp:txBody>
      <dsp:txXfrm>
        <a:off x="484973" y="92551"/>
        <a:ext cx="5613734" cy="1358534"/>
      </dsp:txXfrm>
    </dsp:sp>
    <dsp:sp modelId="{E7580997-1F98-45A2-85F6-AC634F02A1B2}">
      <dsp:nvSpPr>
        <dsp:cNvPr id="0" name=""/>
        <dsp:cNvSpPr/>
      </dsp:nvSpPr>
      <dsp:spPr>
        <a:xfrm>
          <a:off x="0" y="3085178"/>
          <a:ext cx="8229600" cy="12852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E39777-FE3B-47C0-BBB1-214DE197F5EB}">
      <dsp:nvSpPr>
        <dsp:cNvPr id="0" name=""/>
        <dsp:cNvSpPr/>
      </dsp:nvSpPr>
      <dsp:spPr>
        <a:xfrm>
          <a:off x="411480" y="2332418"/>
          <a:ext cx="5760720" cy="1505520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7742" tIns="0" rIns="217742" bIns="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Развивать навыки применения изученного материала, логическое мышление</a:t>
          </a:r>
          <a:endParaRPr lang="ru-RU" sz="1800" kern="1200" dirty="0"/>
        </a:p>
      </dsp:txBody>
      <dsp:txXfrm>
        <a:off x="484973" y="2405911"/>
        <a:ext cx="5613734" cy="135853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E6792E-BEA8-4D62-8359-D5A1677CF8BC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327048-3090-4430-AF11-C4C43C3CFE5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36198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1327048-3090-4430-AF11-C4C43C3CFE5D}" type="slidenum">
              <a:rPr lang="ru-RU" smtClean="0"/>
              <a:pPr/>
              <a:t>7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30.01.2012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27088" y="476250"/>
            <a:ext cx="7773987" cy="1539875"/>
          </a:xfrm>
        </p:spPr>
        <p:txBody>
          <a:bodyPr/>
          <a:lstStyle/>
          <a:p>
            <a:pPr eaLnBrk="1" hangingPunct="1"/>
            <a:r>
              <a:rPr lang="ru-RU" dirty="0" smtClean="0"/>
              <a:t>Тема урока: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2205038"/>
            <a:ext cx="6656388" cy="3433762"/>
          </a:xfrm>
        </p:spPr>
        <p:txBody>
          <a:bodyPr/>
          <a:lstStyle/>
          <a:p>
            <a:pPr eaLnBrk="1" hangingPunct="1"/>
            <a:r>
              <a:rPr lang="ru-RU" sz="4400" b="1" dirty="0" smtClean="0"/>
              <a:t>Существование треугольника, равного данному</a:t>
            </a:r>
          </a:p>
        </p:txBody>
      </p:sp>
      <p:pic>
        <p:nvPicPr>
          <p:cNvPr id="4" name="Picture 1" descr="D:\Мои документы\Мои результаты сканировани\2008-12 (дек)\сканирование000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43042" y="3929066"/>
            <a:ext cx="2500329" cy="259139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417512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3200" i="1" dirty="0" smtClean="0"/>
              <a:t>Практическая работа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836613"/>
            <a:ext cx="8291513" cy="5289550"/>
          </a:xfrm>
        </p:spPr>
        <p:txBody>
          <a:bodyPr/>
          <a:lstStyle/>
          <a:p>
            <a:pPr eaLnBrk="1" hangingPunct="1"/>
            <a:r>
              <a:rPr lang="ru-RU" sz="2000" i="1" dirty="0" smtClean="0"/>
              <a:t>1.Изобразите на картоне какой-нибудь треугольник.</a:t>
            </a:r>
          </a:p>
          <a:p>
            <a:pPr eaLnBrk="1" hangingPunct="1"/>
            <a:r>
              <a:rPr lang="ru-RU" sz="2000" i="1" dirty="0" smtClean="0"/>
              <a:t>2.Вырежьте кусок картона по контуру треугольника.</a:t>
            </a:r>
          </a:p>
          <a:p>
            <a:pPr eaLnBrk="1" hangingPunct="1"/>
            <a:r>
              <a:rPr lang="ru-RU" sz="2000" i="1" dirty="0" smtClean="0"/>
              <a:t>3. На листе бумаги обведите вырезанный кусок картона, обозначьте вершины полученного треугольника буквами А, В, С; те же буквы поставьте в соответствующих углах картонного «треугольника».</a:t>
            </a:r>
          </a:p>
          <a:p>
            <a:pPr eaLnBrk="1" hangingPunct="1"/>
            <a:r>
              <a:rPr lang="ru-RU" sz="2000" i="1" dirty="0" smtClean="0"/>
              <a:t>4. На том же листе бумаги проведите луч </a:t>
            </a:r>
            <a:r>
              <a:rPr lang="en-US" sz="2000" i="1" dirty="0" smtClean="0"/>
              <a:t>MN</a:t>
            </a:r>
            <a:r>
              <a:rPr lang="ru-RU" sz="2000" i="1" dirty="0" smtClean="0"/>
              <a:t> горизонтально, отступая от верхнего края листа)</a:t>
            </a:r>
          </a:p>
          <a:p>
            <a:pPr eaLnBrk="1" hangingPunct="1"/>
            <a:r>
              <a:rPr lang="ru-RU" sz="2000" i="1" dirty="0" smtClean="0"/>
              <a:t>5. Поместите картонный «треугольник» так, чтобы вершина А совпала с точкой М, вершина В попала на луч </a:t>
            </a:r>
            <a:r>
              <a:rPr lang="en-US" sz="2000" i="1" dirty="0" smtClean="0"/>
              <a:t>MN</a:t>
            </a:r>
            <a:r>
              <a:rPr lang="ru-RU" sz="2000" i="1" dirty="0" smtClean="0"/>
              <a:t>, а вершина С оказалась в верхней полуплоскости относительно прямой </a:t>
            </a:r>
            <a:r>
              <a:rPr lang="en-US" sz="2000" i="1" dirty="0" smtClean="0"/>
              <a:t>MN</a:t>
            </a:r>
            <a:r>
              <a:rPr lang="ru-RU" sz="2000" i="1" dirty="0" smtClean="0"/>
              <a:t>. Обведите картонный «треугольник»; вершины треугольника, получившегося на листе бумаги, соответствующие вершинам треугольника АВС, обозначьте буквами </a:t>
            </a:r>
            <a:r>
              <a:rPr lang="en-US" sz="2000" i="1" dirty="0" smtClean="0"/>
              <a:t>M, P  </a:t>
            </a:r>
            <a:r>
              <a:rPr lang="ru-RU" sz="2000" i="1" dirty="0" smtClean="0"/>
              <a:t>и </a:t>
            </a:r>
            <a:r>
              <a:rPr lang="en-US" sz="2000" i="1" dirty="0" smtClean="0"/>
              <a:t>Q</a:t>
            </a:r>
            <a:r>
              <a:rPr lang="ru-RU" sz="2000" i="1" dirty="0" smtClean="0"/>
              <a:t> .</a:t>
            </a:r>
          </a:p>
          <a:p>
            <a:pPr eaLnBrk="1" hangingPunct="1"/>
            <a:r>
              <a:rPr lang="ru-RU" sz="2000" i="1" dirty="0" smtClean="0"/>
              <a:t>6. Под рисунком сделайте соответствующую подпись.</a:t>
            </a:r>
          </a:p>
          <a:p>
            <a:pPr eaLnBrk="1" hangingPunct="1"/>
            <a:endParaRPr lang="ru-RU" sz="2000" dirty="0" smtClean="0"/>
          </a:p>
          <a:p>
            <a:pPr eaLnBrk="1" hangingPunct="1"/>
            <a:endParaRPr lang="ru-RU" sz="2000" dirty="0" smtClean="0"/>
          </a:p>
          <a:p>
            <a:pPr eaLnBrk="1" hangingPunct="1"/>
            <a:endParaRPr lang="ru-RU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17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7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17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17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/>
            <a:r>
              <a:rPr lang="ru-RU" sz="3100" b="1" i="1" u="sng" dirty="0" smtClean="0"/>
              <a:t>Основное свойство существования треугольника, равного данному:</a:t>
            </a:r>
            <a:r>
              <a:rPr lang="ru-RU" sz="2400" b="1" i="1" u="sng" dirty="0" smtClean="0"/>
              <a:t/>
            </a:r>
            <a:br>
              <a:rPr lang="ru-RU" sz="2400" b="1" i="1" u="sng" dirty="0" smtClean="0"/>
            </a:br>
            <a:endParaRPr lang="ru-RU" sz="2400" b="1" i="1" u="sng" dirty="0" smtClean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Tx/>
              <a:buNone/>
            </a:pPr>
            <a:r>
              <a:rPr lang="en-US" sz="3600" b="1" dirty="0" smtClean="0"/>
              <a:t>IX</a:t>
            </a:r>
            <a:r>
              <a:rPr lang="ru-RU" sz="3600" dirty="0" smtClean="0"/>
              <a:t>. Каков бы ни был треугольник,   существует равный  ему треугольник в заданной полуплоскости</a:t>
            </a:r>
          </a:p>
        </p:txBody>
      </p:sp>
      <p:sp>
        <p:nvSpPr>
          <p:cNvPr id="8196" name="Line 4"/>
          <p:cNvSpPr>
            <a:spLocks noChangeShapeType="1"/>
          </p:cNvSpPr>
          <p:nvPr/>
        </p:nvSpPr>
        <p:spPr bwMode="auto">
          <a:xfrm>
            <a:off x="179512" y="2038201"/>
            <a:ext cx="0" cy="165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197" name="Line 5"/>
          <p:cNvSpPr>
            <a:spLocks noChangeShapeType="1"/>
          </p:cNvSpPr>
          <p:nvPr/>
        </p:nvSpPr>
        <p:spPr bwMode="auto">
          <a:xfrm>
            <a:off x="357158" y="2071678"/>
            <a:ext cx="0" cy="16573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pic>
        <p:nvPicPr>
          <p:cNvPr id="6" name="Picture 32" descr="sait0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00760" y="4071942"/>
            <a:ext cx="2428868" cy="242886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1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186766" cy="724648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Самостоятельная работа: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500174"/>
            <a:ext cx="4043362" cy="48547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                         I </a:t>
            </a:r>
            <a:r>
              <a:rPr lang="ru-RU" sz="1800" dirty="0" smtClean="0"/>
              <a:t>вариант</a:t>
            </a:r>
          </a:p>
          <a:p>
            <a:pPr>
              <a:buNone/>
            </a:pPr>
            <a:r>
              <a:rPr lang="ru-RU" sz="2000" dirty="0" smtClean="0"/>
              <a:t>  1.   Известно, что треугольник</a:t>
            </a:r>
            <a:r>
              <a:rPr lang="en-US" sz="2000" dirty="0" smtClean="0"/>
              <a:t> MNL</a:t>
            </a:r>
            <a:r>
              <a:rPr lang="ru-RU" sz="2000" dirty="0" smtClean="0"/>
              <a:t>  равен треугольнику  </a:t>
            </a:r>
            <a:r>
              <a:rPr lang="en-US" sz="2000" dirty="0" smtClean="0"/>
              <a:t>PQR</a:t>
            </a:r>
            <a:r>
              <a:rPr lang="ru-RU" sz="2000" dirty="0" smtClean="0"/>
              <a:t>,   </a:t>
            </a:r>
            <a:r>
              <a:rPr lang="en-US" sz="2000" dirty="0" smtClean="0"/>
              <a:t>MN</a:t>
            </a:r>
            <a:r>
              <a:rPr lang="ru-RU" sz="2000" dirty="0" smtClean="0"/>
              <a:t>=3см,   </a:t>
            </a:r>
            <a:r>
              <a:rPr lang="en-US" sz="2000" dirty="0" smtClean="0"/>
              <a:t>ML</a:t>
            </a:r>
            <a:r>
              <a:rPr lang="ru-RU" sz="2000" dirty="0" smtClean="0"/>
              <a:t>=4см, </a:t>
            </a:r>
            <a:r>
              <a:rPr lang="en-US" sz="2000" dirty="0" smtClean="0"/>
              <a:t> NL</a:t>
            </a:r>
            <a:r>
              <a:rPr lang="ru-RU" sz="2000" dirty="0" smtClean="0"/>
              <a:t>=5см. Каковы длины сторон треугольника</a:t>
            </a:r>
            <a:r>
              <a:rPr lang="en-US" sz="2000" dirty="0" smtClean="0"/>
              <a:t> PQR</a:t>
            </a:r>
            <a:endParaRPr lang="ru-RU" sz="2000" dirty="0" smtClean="0"/>
          </a:p>
          <a:p>
            <a:pPr>
              <a:buNone/>
            </a:pPr>
            <a:endParaRPr lang="ru-RU" sz="2000" dirty="0" smtClean="0"/>
          </a:p>
          <a:p>
            <a:pPr>
              <a:buNone/>
            </a:pPr>
            <a:r>
              <a:rPr lang="ru-RU" sz="2000" dirty="0" smtClean="0"/>
              <a:t>2. Треугольник АВС равен треугольнику  </a:t>
            </a:r>
            <a:r>
              <a:rPr lang="en-US" sz="2000" dirty="0" smtClean="0"/>
              <a:t>DEF</a:t>
            </a:r>
            <a:r>
              <a:rPr lang="ru-RU" sz="2000" dirty="0" smtClean="0"/>
              <a:t>, угол Е=30°, угол  </a:t>
            </a:r>
            <a:r>
              <a:rPr lang="en-US" sz="2000" dirty="0" smtClean="0"/>
              <a:t>D</a:t>
            </a:r>
            <a:r>
              <a:rPr lang="ru-RU" sz="2000" dirty="0" smtClean="0"/>
              <a:t>=60°, угол  </a:t>
            </a:r>
            <a:r>
              <a:rPr lang="en-US" sz="2000" dirty="0" smtClean="0"/>
              <a:t>F</a:t>
            </a:r>
            <a:r>
              <a:rPr lang="ru-RU" sz="2000" dirty="0" smtClean="0"/>
              <a:t>=90°. Чему равен каждый из углов треугольника АВС?</a:t>
            </a:r>
            <a:endParaRPr lang="ru-RU" sz="2000" dirty="0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500174"/>
            <a:ext cx="4138642" cy="485475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1800" dirty="0" smtClean="0"/>
              <a:t>                       II</a:t>
            </a:r>
            <a:r>
              <a:rPr lang="ru-RU" sz="1800" dirty="0" smtClean="0"/>
              <a:t>вариант</a:t>
            </a:r>
          </a:p>
          <a:p>
            <a:r>
              <a:rPr lang="ru-RU" sz="2000" dirty="0" smtClean="0"/>
              <a:t>Известно, что треугольник АВС равен треугольнику</a:t>
            </a:r>
            <a:r>
              <a:rPr lang="en-US" sz="2000" dirty="0" smtClean="0"/>
              <a:t>  DEF</a:t>
            </a:r>
            <a:r>
              <a:rPr lang="ru-RU" sz="2000" dirty="0" smtClean="0"/>
              <a:t>, </a:t>
            </a:r>
            <a:r>
              <a:rPr lang="en-US" sz="2000" dirty="0" smtClean="0"/>
              <a:t> EF</a:t>
            </a:r>
            <a:r>
              <a:rPr lang="ru-RU" sz="2000" dirty="0" smtClean="0"/>
              <a:t>=5см,   </a:t>
            </a:r>
            <a:r>
              <a:rPr lang="en-US" sz="2000" dirty="0" smtClean="0"/>
              <a:t>DF</a:t>
            </a:r>
            <a:r>
              <a:rPr lang="ru-RU" sz="2000" dirty="0" smtClean="0"/>
              <a:t>=3см,  </a:t>
            </a:r>
            <a:r>
              <a:rPr lang="en-US" sz="2000" dirty="0" smtClean="0"/>
              <a:t> DE</a:t>
            </a:r>
            <a:r>
              <a:rPr lang="ru-RU" sz="2000" dirty="0" smtClean="0"/>
              <a:t>= 7см.</a:t>
            </a:r>
            <a:r>
              <a:rPr lang="en-US" sz="2000" dirty="0" smtClean="0"/>
              <a:t> </a:t>
            </a:r>
            <a:r>
              <a:rPr lang="ru-RU" sz="2000" dirty="0" smtClean="0"/>
              <a:t>Каковы длины сторон треугольника АВС?</a:t>
            </a:r>
          </a:p>
          <a:p>
            <a:pPr>
              <a:buNone/>
            </a:pPr>
            <a:endParaRPr lang="ru-RU" sz="2000" dirty="0" smtClean="0"/>
          </a:p>
          <a:p>
            <a:r>
              <a:rPr lang="ru-RU" sz="2000" dirty="0" smtClean="0"/>
              <a:t>Треугольник </a:t>
            </a:r>
            <a:r>
              <a:rPr lang="en-US" sz="2000" dirty="0" smtClean="0"/>
              <a:t>MNL</a:t>
            </a:r>
            <a:r>
              <a:rPr lang="ru-RU" sz="2000" dirty="0" smtClean="0"/>
              <a:t>  равен треугольнику</a:t>
            </a:r>
            <a:r>
              <a:rPr lang="en-US" sz="2000" dirty="0" smtClean="0"/>
              <a:t> PQR</a:t>
            </a:r>
            <a:r>
              <a:rPr lang="ru-RU" sz="2000" dirty="0" smtClean="0"/>
              <a:t>,   угол </a:t>
            </a:r>
            <a:r>
              <a:rPr lang="en-US" sz="2000" dirty="0" smtClean="0"/>
              <a:t>M</a:t>
            </a:r>
            <a:r>
              <a:rPr lang="ru-RU" sz="2000" dirty="0" smtClean="0"/>
              <a:t>=70⁄°</a:t>
            </a:r>
            <a:r>
              <a:rPr lang="en-US" sz="2000" dirty="0" smtClean="0"/>
              <a:t>,  </a:t>
            </a:r>
            <a:r>
              <a:rPr lang="ru-RU" sz="2000" dirty="0" smtClean="0"/>
              <a:t>угол </a:t>
            </a:r>
            <a:r>
              <a:rPr lang="en-US" sz="2000" dirty="0" smtClean="0"/>
              <a:t>L</a:t>
            </a:r>
            <a:r>
              <a:rPr lang="ru-RU" sz="2000" dirty="0" smtClean="0"/>
              <a:t>=30°,  угол </a:t>
            </a:r>
            <a:r>
              <a:rPr lang="en-US" sz="2000" dirty="0" smtClean="0"/>
              <a:t>N</a:t>
            </a:r>
            <a:r>
              <a:rPr lang="ru-RU" sz="2000" dirty="0" smtClean="0"/>
              <a:t>= 80°. Чему равен каждый из углов треугольника</a:t>
            </a:r>
            <a:r>
              <a:rPr lang="en-US" sz="2000" dirty="0" smtClean="0"/>
              <a:t> PQR</a:t>
            </a:r>
            <a:r>
              <a:rPr lang="ru-RU" sz="2000" dirty="0" smtClean="0"/>
              <a:t>?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i="1" dirty="0" smtClean="0"/>
              <a:t>Р</a:t>
            </a:r>
            <a:r>
              <a:rPr lang="ru-RU" sz="4000" i="1" dirty="0" smtClean="0">
                <a:solidFill>
                  <a:schemeClr val="tx2"/>
                </a:solidFill>
              </a:rPr>
              <a:t>ефлексия</a:t>
            </a:r>
            <a:endParaRPr lang="ru-RU" sz="4000" i="1" dirty="0">
              <a:solidFill>
                <a:schemeClr val="tx2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-   «Я» :  как я работал: допускал ли ошибки?</a:t>
            </a: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-    «Мы» : насколько мне помогали одноклассники, учитель? А я  - им?</a:t>
            </a: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-    «Дело»: понял ли материал? Узнал ли больше?</a:t>
            </a: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-    я ставлю себе за урок оценку…</a:t>
            </a: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-    мне понравилось на уроке…</a:t>
            </a:r>
          </a:p>
          <a:p>
            <a:pPr>
              <a:buNone/>
            </a:pPr>
            <a:r>
              <a:rPr lang="ru-RU" sz="3600" dirty="0" smtClean="0">
                <a:solidFill>
                  <a:srgbClr val="C00000"/>
                </a:solidFill>
              </a:rPr>
              <a:t>-    мне не понравилось на уроке...</a:t>
            </a:r>
          </a:p>
          <a:p>
            <a:endParaRPr lang="ru-RU" sz="1400" dirty="0" smtClean="0"/>
          </a:p>
          <a:p>
            <a:endParaRPr lang="ru-RU" sz="1400" dirty="0" smtClean="0"/>
          </a:p>
          <a:p>
            <a:pPr>
              <a:buNone/>
            </a:pPr>
            <a:r>
              <a:rPr lang="ru-RU" sz="1400" dirty="0" smtClean="0"/>
              <a:t>                                                  </a:t>
            </a:r>
          </a:p>
          <a:p>
            <a:endParaRPr lang="ru-RU" sz="1400" dirty="0" smtClean="0"/>
          </a:p>
          <a:p>
            <a:endParaRPr lang="ru-RU" sz="1400" dirty="0" smtClean="0"/>
          </a:p>
          <a:p>
            <a:endParaRPr lang="ru-RU" sz="1400" dirty="0" smtClean="0"/>
          </a:p>
          <a:p>
            <a:pPr>
              <a:buNone/>
            </a:pPr>
            <a:r>
              <a:rPr lang="ru-RU" sz="1400" dirty="0" smtClean="0"/>
              <a:t>                                                                               </a:t>
            </a:r>
            <a:endParaRPr lang="ru-RU" sz="1400" dirty="0"/>
          </a:p>
        </p:txBody>
      </p:sp>
      <p:pic>
        <p:nvPicPr>
          <p:cNvPr id="4" name="Picture 14" descr="anim093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500958" y="428604"/>
            <a:ext cx="1428750" cy="1352550"/>
          </a:xfrm>
          <a:prstGeom prst="rect">
            <a:avLst/>
          </a:prstGeom>
          <a:noFill/>
        </p:spPr>
      </p:pic>
      <p:pic>
        <p:nvPicPr>
          <p:cNvPr id="5" name="Рисунок 4" descr="C:\Documents and Settings\Admin\Мои документы\Мои рисунки\Организатор клипов (Microsoft)\j0428085.wmf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5072074"/>
            <a:ext cx="1214446" cy="12144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C:\Documents and Settings\Admin\Мои документы\Мои рисунки\Организатор клипов (Microsoft)\j0437990.wmf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43306" y="4929198"/>
            <a:ext cx="1500198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Рисунок 6" descr="C:\Documents and Settings\Admin\Мои документы\Мои рисунки\Организатор клипов (Microsoft)\j0423844.wmf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786446" y="4929198"/>
            <a:ext cx="1285884" cy="1285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Цели урока: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Задачи</a:t>
            </a:r>
            <a:endParaRPr lang="ru-RU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935163"/>
          <a:ext cx="8229600" cy="4389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b="1" i="1" dirty="0" smtClean="0">
                <a:solidFill>
                  <a:srgbClr val="002060"/>
                </a:solidFill>
              </a:rPr>
              <a:t>Принципы урока</a:t>
            </a:r>
            <a:endParaRPr lang="ru-RU" sz="4000" b="1" i="1" dirty="0">
              <a:solidFill>
                <a:srgbClr val="00206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dirty="0" smtClean="0">
                <a:solidFill>
                  <a:srgbClr val="C00000"/>
                </a:solidFill>
              </a:rPr>
              <a:t>- равенство всех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- все способны, все могут все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- полная свобода мнений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- доброжелательность</a:t>
            </a:r>
          </a:p>
          <a:p>
            <a:r>
              <a:rPr lang="ru-RU" dirty="0" smtClean="0">
                <a:solidFill>
                  <a:srgbClr val="C00000"/>
                </a:solidFill>
              </a:rPr>
              <a:t>- знания одного должны быть обогащены знаниями других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4" name="Picture 5" descr="antn02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57950" y="4500570"/>
            <a:ext cx="2159000" cy="1873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Вспомним 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Какая фигура называется углом?</a:t>
            </a:r>
          </a:p>
          <a:p>
            <a:r>
              <a:rPr lang="ru-RU" dirty="0" smtClean="0"/>
              <a:t>Как обозначаются вершина и стороны угла?</a:t>
            </a:r>
          </a:p>
          <a:p>
            <a:r>
              <a:rPr lang="ru-RU" dirty="0" smtClean="0"/>
              <a:t>Чем измерить градусную меру угла?</a:t>
            </a:r>
          </a:p>
          <a:p>
            <a:r>
              <a:rPr lang="ru-RU" dirty="0" smtClean="0"/>
              <a:t>Что мы называем отрезком?</a:t>
            </a:r>
          </a:p>
          <a:p>
            <a:r>
              <a:rPr lang="ru-RU" dirty="0" smtClean="0"/>
              <a:t>Какими буквами обозначаем концы отрезка?</a:t>
            </a:r>
          </a:p>
          <a:p>
            <a:r>
              <a:rPr lang="ru-RU" dirty="0" smtClean="0"/>
              <a:t>Что такое длина отрезка?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4"/>
          <p:cNvSpPr>
            <a:spLocks noGrp="1" noChangeArrowheads="1"/>
          </p:cNvSpPr>
          <p:nvPr>
            <p:ph type="title"/>
          </p:nvPr>
        </p:nvSpPr>
        <p:spPr>
          <a:xfrm>
            <a:off x="539750" y="333375"/>
            <a:ext cx="8280400" cy="215900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sz="4000" smtClean="0"/>
          </a:p>
        </p:txBody>
      </p:sp>
      <p:sp>
        <p:nvSpPr>
          <p:cNvPr id="1028" name="Rectangle 5"/>
          <p:cNvSpPr>
            <a:spLocks noGrp="1" noChangeArrowheads="1"/>
          </p:cNvSpPr>
          <p:nvPr>
            <p:ph sz="half" idx="1"/>
          </p:nvPr>
        </p:nvSpPr>
        <p:spPr>
          <a:xfrm>
            <a:off x="457200" y="714356"/>
            <a:ext cx="4186238" cy="5411807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ru-RU" b="1" i="1" u="sng" dirty="0" smtClean="0">
                <a:solidFill>
                  <a:srgbClr val="C00000"/>
                </a:solidFill>
              </a:rPr>
              <a:t>Треугольником</a:t>
            </a:r>
            <a:r>
              <a:rPr lang="ru-RU" b="1" i="1" dirty="0" smtClean="0">
                <a:solidFill>
                  <a:srgbClr val="C00000"/>
                </a:solidFill>
              </a:rPr>
              <a:t> </a:t>
            </a:r>
            <a:r>
              <a:rPr lang="ru-RU" dirty="0" smtClean="0"/>
              <a:t>называется фигура, состоящая из трех точек, не лежащих на одной прямой, и трех отрезков, соединяющих эти точки.</a:t>
            </a:r>
          </a:p>
          <a:p>
            <a:pPr eaLnBrk="1" hangingPunct="1">
              <a:lnSpc>
                <a:spcPct val="90000"/>
              </a:lnSpc>
            </a:pPr>
            <a:endParaRPr lang="ru-RU" dirty="0" smtClean="0"/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Точки – </a:t>
            </a:r>
            <a:r>
              <a:rPr lang="ru-RU" b="1" i="1" dirty="0" smtClean="0"/>
              <a:t>вершины </a:t>
            </a:r>
            <a:r>
              <a:rPr lang="ru-RU" dirty="0" smtClean="0"/>
              <a:t>треугольника.</a:t>
            </a:r>
          </a:p>
          <a:p>
            <a:pPr eaLnBrk="1" hangingPunct="1">
              <a:lnSpc>
                <a:spcPct val="90000"/>
              </a:lnSpc>
            </a:pPr>
            <a:endParaRPr lang="ru-RU" dirty="0" smtClean="0"/>
          </a:p>
          <a:p>
            <a:pPr eaLnBrk="1" hangingPunct="1">
              <a:lnSpc>
                <a:spcPct val="90000"/>
              </a:lnSpc>
            </a:pPr>
            <a:r>
              <a:rPr lang="ru-RU" dirty="0" smtClean="0"/>
              <a:t>Отрезки – </a:t>
            </a:r>
            <a:r>
              <a:rPr lang="ru-RU" b="1" i="1" dirty="0" smtClean="0"/>
              <a:t>стороны</a:t>
            </a:r>
            <a:r>
              <a:rPr lang="ru-RU" dirty="0" smtClean="0"/>
              <a:t> треугольника</a:t>
            </a:r>
          </a:p>
          <a:p>
            <a:pPr eaLnBrk="1" hangingPunct="1">
              <a:lnSpc>
                <a:spcPct val="90000"/>
              </a:lnSpc>
            </a:pPr>
            <a:endParaRPr lang="ru-RU" dirty="0" smtClean="0"/>
          </a:p>
        </p:txBody>
      </p:sp>
      <p:sp>
        <p:nvSpPr>
          <p:cNvPr id="1029" name="Rectangle 6"/>
          <p:cNvSpPr>
            <a:spLocks noGrp="1" noChangeArrowheads="1"/>
          </p:cNvSpPr>
          <p:nvPr>
            <p:ph sz="half" idx="2"/>
          </p:nvPr>
        </p:nvSpPr>
        <p:spPr>
          <a:xfrm>
            <a:off x="4714876" y="428604"/>
            <a:ext cx="4100513" cy="5857916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None/>
            </a:pPr>
            <a:r>
              <a:rPr lang="ru-RU" sz="2400" dirty="0" smtClean="0"/>
              <a:t>       </a:t>
            </a:r>
            <a:r>
              <a:rPr lang="ru-RU" sz="2400" dirty="0" err="1" smtClean="0"/>
              <a:t>АВС</a:t>
            </a:r>
            <a:r>
              <a:rPr lang="ru-RU" sz="1400" dirty="0" err="1" smtClean="0"/>
              <a:t>или</a:t>
            </a:r>
            <a:r>
              <a:rPr lang="ru-RU" sz="1400" dirty="0" smtClean="0"/>
              <a:t>   </a:t>
            </a:r>
            <a:r>
              <a:rPr lang="ru-RU" dirty="0" smtClean="0"/>
              <a:t>   </a:t>
            </a:r>
            <a:r>
              <a:rPr lang="ru-RU" sz="2400" dirty="0" smtClean="0"/>
              <a:t>СВА</a:t>
            </a:r>
            <a:r>
              <a:rPr lang="ru-RU" dirty="0" smtClean="0"/>
              <a:t>     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А, В, С</a:t>
            </a:r>
            <a:r>
              <a:rPr lang="ru-RU" dirty="0" smtClean="0"/>
              <a:t> </a:t>
            </a:r>
            <a:r>
              <a:rPr lang="ru-RU" i="1" dirty="0" smtClean="0"/>
              <a:t>– </a:t>
            </a:r>
            <a:r>
              <a:rPr lang="ru-RU" sz="2000" i="1" dirty="0" smtClean="0"/>
              <a:t>вершины</a:t>
            </a:r>
          </a:p>
          <a:p>
            <a:pPr eaLnBrk="1" hangingPunct="1">
              <a:lnSpc>
                <a:spcPct val="90000"/>
              </a:lnSpc>
            </a:pPr>
            <a:r>
              <a:rPr lang="ru-RU" sz="2400" dirty="0" smtClean="0"/>
              <a:t>АВ, ВС, АС</a:t>
            </a:r>
            <a:r>
              <a:rPr lang="ru-RU" dirty="0" smtClean="0"/>
              <a:t> – </a:t>
            </a:r>
            <a:r>
              <a:rPr lang="ru-RU" sz="2000" i="1" dirty="0" smtClean="0"/>
              <a:t>стороны треугольника</a:t>
            </a:r>
          </a:p>
          <a:p>
            <a:pPr algn="just" eaLnBrk="1" hangingPunct="1">
              <a:lnSpc>
                <a:spcPct val="90000"/>
              </a:lnSpc>
            </a:pPr>
            <a:r>
              <a:rPr lang="ru-RU" sz="1600" b="1" i="1" u="sng" dirty="0" smtClean="0"/>
              <a:t>Углом  </a:t>
            </a:r>
            <a:r>
              <a:rPr lang="ru-RU" sz="1600" dirty="0" smtClean="0"/>
              <a:t>треугольника АВС при вершине А называется угол, образованный лучами АВ и АС.</a:t>
            </a:r>
          </a:p>
        </p:txBody>
      </p:sp>
      <p:sp>
        <p:nvSpPr>
          <p:cNvPr id="1030" name="Line 7"/>
          <p:cNvSpPr>
            <a:spLocks noChangeShapeType="1"/>
          </p:cNvSpPr>
          <p:nvPr/>
        </p:nvSpPr>
        <p:spPr bwMode="auto">
          <a:xfrm flipV="1">
            <a:off x="4932363" y="3357563"/>
            <a:ext cx="1295400" cy="2159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1" name="Line 8"/>
          <p:cNvSpPr>
            <a:spLocks noChangeShapeType="1"/>
          </p:cNvSpPr>
          <p:nvPr/>
        </p:nvSpPr>
        <p:spPr bwMode="auto">
          <a:xfrm>
            <a:off x="6227763" y="3357563"/>
            <a:ext cx="2305050" cy="2303462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2" name="Line 9"/>
          <p:cNvSpPr>
            <a:spLocks noChangeShapeType="1"/>
          </p:cNvSpPr>
          <p:nvPr/>
        </p:nvSpPr>
        <p:spPr bwMode="auto">
          <a:xfrm>
            <a:off x="4932363" y="5589588"/>
            <a:ext cx="3671887" cy="71437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33" name="Text Box 10"/>
          <p:cNvSpPr txBox="1">
            <a:spLocks noChangeArrowheads="1"/>
          </p:cNvSpPr>
          <p:nvPr/>
        </p:nvSpPr>
        <p:spPr bwMode="auto">
          <a:xfrm>
            <a:off x="4357686" y="5429264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/>
              <a:t>А</a:t>
            </a:r>
          </a:p>
        </p:txBody>
      </p:sp>
      <p:sp>
        <p:nvSpPr>
          <p:cNvPr id="1034" name="Text Box 11"/>
          <p:cNvSpPr txBox="1">
            <a:spLocks noChangeArrowheads="1"/>
          </p:cNvSpPr>
          <p:nvPr/>
        </p:nvSpPr>
        <p:spPr bwMode="auto">
          <a:xfrm>
            <a:off x="6135688" y="2873375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В</a:t>
            </a:r>
          </a:p>
        </p:txBody>
      </p:sp>
      <p:sp>
        <p:nvSpPr>
          <p:cNvPr id="1035" name="Text Box 12"/>
          <p:cNvSpPr txBox="1">
            <a:spLocks noChangeArrowheads="1"/>
          </p:cNvSpPr>
          <p:nvPr/>
        </p:nvSpPr>
        <p:spPr bwMode="auto">
          <a:xfrm>
            <a:off x="8583613" y="5392738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С</a:t>
            </a:r>
          </a:p>
        </p:txBody>
      </p:sp>
      <p:sp>
        <p:nvSpPr>
          <p:cNvPr id="1036" name="Line 13"/>
          <p:cNvSpPr>
            <a:spLocks noChangeShapeType="1"/>
          </p:cNvSpPr>
          <p:nvPr/>
        </p:nvSpPr>
        <p:spPr bwMode="auto">
          <a:xfrm>
            <a:off x="5076825" y="476250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aphicFrame>
        <p:nvGraphicFramePr>
          <p:cNvPr id="1026" name="Object 22"/>
          <p:cNvGraphicFramePr>
            <a:graphicFrameLocks noChangeAspect="1"/>
          </p:cNvGraphicFramePr>
          <p:nvPr/>
        </p:nvGraphicFramePr>
        <p:xfrm>
          <a:off x="4514850" y="3321050"/>
          <a:ext cx="114300" cy="215900"/>
        </p:xfrm>
        <a:graphic>
          <a:graphicData uri="http://schemas.openxmlformats.org/presentationml/2006/ole">
            <p:oleObj spid="_x0000_s1027" name="Формула" r:id="rId3" imgW="114151" imgH="215619" progId="Equation.3">
              <p:embed/>
            </p:oleObj>
          </a:graphicData>
        </a:graphic>
      </p:graphicFrame>
      <p:sp>
        <p:nvSpPr>
          <p:cNvPr id="1043" name="TextBox 20"/>
          <p:cNvSpPr txBox="1">
            <a:spLocks noChangeArrowheads="1"/>
          </p:cNvSpPr>
          <p:nvPr/>
        </p:nvSpPr>
        <p:spPr bwMode="auto">
          <a:xfrm>
            <a:off x="5000625" y="3429000"/>
            <a:ext cx="18415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ru-RU"/>
          </a:p>
        </p:txBody>
      </p:sp>
      <p:sp>
        <p:nvSpPr>
          <p:cNvPr id="20" name="Равнобедренный треугольник 19"/>
          <p:cNvSpPr/>
          <p:nvPr/>
        </p:nvSpPr>
        <p:spPr>
          <a:xfrm>
            <a:off x="5000628" y="500042"/>
            <a:ext cx="214314" cy="21431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Равнобедренный треугольник 20"/>
          <p:cNvSpPr/>
          <p:nvPr/>
        </p:nvSpPr>
        <p:spPr>
          <a:xfrm>
            <a:off x="6286512" y="500042"/>
            <a:ext cx="214314" cy="21431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узел 21"/>
          <p:cNvSpPr/>
          <p:nvPr/>
        </p:nvSpPr>
        <p:spPr>
          <a:xfrm>
            <a:off x="6143636" y="3286124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Блок-схема: узел 22"/>
          <p:cNvSpPr/>
          <p:nvPr/>
        </p:nvSpPr>
        <p:spPr>
          <a:xfrm>
            <a:off x="4857752" y="5500702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Блок-схема: узел 23"/>
          <p:cNvSpPr/>
          <p:nvPr/>
        </p:nvSpPr>
        <p:spPr>
          <a:xfrm>
            <a:off x="8501090" y="5572140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0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0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91513" cy="69850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sz="4000" smtClean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813"/>
            <a:ext cx="8291513" cy="5721350"/>
          </a:xfrm>
        </p:spPr>
        <p:txBody>
          <a:bodyPr/>
          <a:lstStyle/>
          <a:p>
            <a:pPr eaLnBrk="1" hangingPunct="1"/>
            <a:r>
              <a:rPr lang="ru-RU" sz="2000" dirty="0" smtClean="0"/>
              <a:t>Определите «на глаз» - равны ли данные треугольники?</a:t>
            </a:r>
          </a:p>
          <a:p>
            <a:pPr eaLnBrk="1" hangingPunct="1"/>
            <a:r>
              <a:rPr lang="ru-RU" sz="2000" dirty="0" smtClean="0"/>
              <a:t>Назовите пары равных сторон.</a:t>
            </a:r>
          </a:p>
          <a:p>
            <a:pPr eaLnBrk="1" hangingPunct="1"/>
            <a:r>
              <a:rPr lang="ru-RU" sz="2000" dirty="0" smtClean="0"/>
              <a:t>Определите пары равных углов.</a:t>
            </a:r>
          </a:p>
          <a:p>
            <a:pPr eaLnBrk="1" hangingPunct="1">
              <a:buFontTx/>
              <a:buNone/>
            </a:pPr>
            <a:r>
              <a:rPr lang="ru-RU" sz="2000" dirty="0" smtClean="0"/>
              <a:t>( </a:t>
            </a:r>
            <a:r>
              <a:rPr lang="ru-RU" sz="2000" i="1" dirty="0" smtClean="0"/>
              <a:t>Проверьте свои предположения с помощью линейки и транспортира, результаты запишите в тетрадь)</a:t>
            </a:r>
          </a:p>
          <a:p>
            <a:pPr eaLnBrk="1" hangingPunct="1">
              <a:buFontTx/>
              <a:buNone/>
            </a:pPr>
            <a:r>
              <a:rPr lang="ru-RU" sz="2000" b="1" i="1" dirty="0" smtClean="0"/>
              <a:t>Сделайте вывод</a:t>
            </a:r>
          </a:p>
        </p:txBody>
      </p:sp>
      <p:sp>
        <p:nvSpPr>
          <p:cNvPr id="4100" name="Line 4"/>
          <p:cNvSpPr>
            <a:spLocks noChangeShapeType="1"/>
          </p:cNvSpPr>
          <p:nvPr/>
        </p:nvSpPr>
        <p:spPr bwMode="auto">
          <a:xfrm flipV="1">
            <a:off x="468313" y="3429000"/>
            <a:ext cx="1223962" cy="2087563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1" name="Line 5"/>
          <p:cNvSpPr>
            <a:spLocks noChangeShapeType="1"/>
          </p:cNvSpPr>
          <p:nvPr/>
        </p:nvSpPr>
        <p:spPr bwMode="auto">
          <a:xfrm>
            <a:off x="1763713" y="3429000"/>
            <a:ext cx="2087562" cy="2160588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2" name="Line 6"/>
          <p:cNvSpPr>
            <a:spLocks noChangeShapeType="1"/>
          </p:cNvSpPr>
          <p:nvPr/>
        </p:nvSpPr>
        <p:spPr bwMode="auto">
          <a:xfrm>
            <a:off x="468313" y="5589588"/>
            <a:ext cx="3382962" cy="0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3" name="Line 7"/>
          <p:cNvSpPr>
            <a:spLocks noChangeShapeType="1"/>
          </p:cNvSpPr>
          <p:nvPr/>
        </p:nvSpPr>
        <p:spPr bwMode="auto">
          <a:xfrm flipV="1">
            <a:off x="4859338" y="3429000"/>
            <a:ext cx="1152525" cy="2087563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4" name="Line 8"/>
          <p:cNvSpPr>
            <a:spLocks noChangeShapeType="1"/>
          </p:cNvSpPr>
          <p:nvPr/>
        </p:nvSpPr>
        <p:spPr bwMode="auto">
          <a:xfrm>
            <a:off x="6011863" y="3429000"/>
            <a:ext cx="2232025" cy="2160588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5" name="Line 9"/>
          <p:cNvSpPr>
            <a:spLocks noChangeShapeType="1"/>
          </p:cNvSpPr>
          <p:nvPr/>
        </p:nvSpPr>
        <p:spPr bwMode="auto">
          <a:xfrm>
            <a:off x="4859338" y="5589588"/>
            <a:ext cx="3457575" cy="0"/>
          </a:xfrm>
          <a:prstGeom prst="line">
            <a:avLst/>
          </a:prstGeom>
          <a:noFill/>
          <a:ln w="57150">
            <a:solidFill>
              <a:srgbClr val="00206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106" name="Text Box 10"/>
          <p:cNvSpPr txBox="1">
            <a:spLocks noChangeArrowheads="1"/>
          </p:cNvSpPr>
          <p:nvPr/>
        </p:nvSpPr>
        <p:spPr bwMode="auto">
          <a:xfrm>
            <a:off x="0" y="5465763"/>
            <a:ext cx="56832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/>
              <a:t>А</a:t>
            </a:r>
          </a:p>
        </p:txBody>
      </p:sp>
      <p:sp>
        <p:nvSpPr>
          <p:cNvPr id="4107" name="Text Box 12"/>
          <p:cNvSpPr txBox="1">
            <a:spLocks noChangeArrowheads="1"/>
          </p:cNvSpPr>
          <p:nvPr/>
        </p:nvSpPr>
        <p:spPr bwMode="auto">
          <a:xfrm>
            <a:off x="1600200" y="3016250"/>
            <a:ext cx="336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В</a:t>
            </a:r>
          </a:p>
        </p:txBody>
      </p:sp>
      <p:sp>
        <p:nvSpPr>
          <p:cNvPr id="4108" name="Text Box 13"/>
          <p:cNvSpPr txBox="1">
            <a:spLocks noChangeArrowheads="1"/>
          </p:cNvSpPr>
          <p:nvPr/>
        </p:nvSpPr>
        <p:spPr bwMode="auto">
          <a:xfrm>
            <a:off x="3832224" y="5392738"/>
            <a:ext cx="454024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/>
              <a:t>С</a:t>
            </a:r>
          </a:p>
        </p:txBody>
      </p:sp>
      <p:sp>
        <p:nvSpPr>
          <p:cNvPr id="4109" name="Text Box 14"/>
          <p:cNvSpPr txBox="1">
            <a:spLocks noChangeArrowheads="1"/>
          </p:cNvSpPr>
          <p:nvPr/>
        </p:nvSpPr>
        <p:spPr bwMode="auto">
          <a:xfrm>
            <a:off x="4357686" y="5392738"/>
            <a:ext cx="73025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/>
              <a:t>А1</a:t>
            </a:r>
          </a:p>
        </p:txBody>
      </p:sp>
      <p:sp>
        <p:nvSpPr>
          <p:cNvPr id="4110" name="Text Box 15"/>
          <p:cNvSpPr txBox="1">
            <a:spLocks noChangeArrowheads="1"/>
          </p:cNvSpPr>
          <p:nvPr/>
        </p:nvSpPr>
        <p:spPr bwMode="auto">
          <a:xfrm>
            <a:off x="5919788" y="3016250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В1</a:t>
            </a:r>
          </a:p>
        </p:txBody>
      </p:sp>
      <p:sp>
        <p:nvSpPr>
          <p:cNvPr id="4111" name="Text Box 16"/>
          <p:cNvSpPr txBox="1">
            <a:spLocks noChangeArrowheads="1"/>
          </p:cNvSpPr>
          <p:nvPr/>
        </p:nvSpPr>
        <p:spPr bwMode="auto">
          <a:xfrm>
            <a:off x="8224838" y="5392738"/>
            <a:ext cx="476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С1</a:t>
            </a:r>
          </a:p>
        </p:txBody>
      </p:sp>
      <p:sp>
        <p:nvSpPr>
          <p:cNvPr id="16" name="Блок-схема: узел 15"/>
          <p:cNvSpPr/>
          <p:nvPr/>
        </p:nvSpPr>
        <p:spPr>
          <a:xfrm>
            <a:off x="1643042" y="3357562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Блок-схема: узел 16"/>
          <p:cNvSpPr/>
          <p:nvPr/>
        </p:nvSpPr>
        <p:spPr>
          <a:xfrm>
            <a:off x="3786182" y="5500702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Блок-схема: узел 17"/>
          <p:cNvSpPr/>
          <p:nvPr/>
        </p:nvSpPr>
        <p:spPr>
          <a:xfrm>
            <a:off x="357158" y="5500702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Блок-схема: узел 18"/>
          <p:cNvSpPr/>
          <p:nvPr/>
        </p:nvSpPr>
        <p:spPr>
          <a:xfrm>
            <a:off x="5929322" y="3357562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Блок-схема: узел 19"/>
          <p:cNvSpPr/>
          <p:nvPr/>
        </p:nvSpPr>
        <p:spPr>
          <a:xfrm>
            <a:off x="4786314" y="5500702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Блок-схема: узел 21"/>
          <p:cNvSpPr/>
          <p:nvPr/>
        </p:nvSpPr>
        <p:spPr>
          <a:xfrm>
            <a:off x="8143900" y="5500702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18488" cy="93662"/>
          </a:xfrm>
        </p:spPr>
        <p:txBody>
          <a:bodyPr>
            <a:normAutofit fontScale="90000"/>
          </a:bodyPr>
          <a:lstStyle/>
          <a:p>
            <a:pPr eaLnBrk="1" hangingPunct="1"/>
            <a:endParaRPr lang="ru-RU" sz="4000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404813"/>
            <a:ext cx="8291513" cy="5721350"/>
          </a:xfrm>
        </p:spPr>
        <p:txBody>
          <a:bodyPr/>
          <a:lstStyle/>
          <a:p>
            <a:pPr eaLnBrk="1" hangingPunct="1"/>
            <a:r>
              <a:rPr lang="ru-RU" sz="2000" dirty="0" smtClean="0"/>
              <a:t>⁄А =  ⁄А1 ,    ⁄В =  ⁄В1,   ⁄С  =   ⁄С1  - соответствующие углы</a:t>
            </a:r>
          </a:p>
          <a:p>
            <a:pPr eaLnBrk="1" hangingPunct="1"/>
            <a:r>
              <a:rPr lang="ru-RU" sz="2000" dirty="0" smtClean="0"/>
              <a:t>АВ = А1В1,  ВС =В1С1,  АС = А1С1 – соответствующие стороны</a:t>
            </a:r>
          </a:p>
          <a:p>
            <a:pPr eaLnBrk="1" hangingPunct="1"/>
            <a:r>
              <a:rPr lang="ru-RU" sz="2000" dirty="0" smtClean="0"/>
              <a:t>    АВС  =      А1В1С1</a:t>
            </a:r>
          </a:p>
          <a:p>
            <a:pPr eaLnBrk="1" hangingPunct="1"/>
            <a:r>
              <a:rPr lang="ru-RU" sz="2400" b="1" i="1" dirty="0" smtClean="0"/>
              <a:t>«Треугольники равны, если у них …»</a:t>
            </a:r>
          </a:p>
        </p:txBody>
      </p:sp>
      <p:sp>
        <p:nvSpPr>
          <p:cNvPr id="5129" name="Line 12"/>
          <p:cNvSpPr>
            <a:spLocks noChangeShapeType="1"/>
          </p:cNvSpPr>
          <p:nvPr/>
        </p:nvSpPr>
        <p:spPr bwMode="auto">
          <a:xfrm>
            <a:off x="2484438" y="692150"/>
            <a:ext cx="714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2" name="Line 27"/>
          <p:cNvSpPr>
            <a:spLocks noChangeShapeType="1"/>
          </p:cNvSpPr>
          <p:nvPr/>
        </p:nvSpPr>
        <p:spPr bwMode="auto">
          <a:xfrm>
            <a:off x="2339975" y="1412875"/>
            <a:ext cx="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3" name="Line 31"/>
          <p:cNvSpPr>
            <a:spLocks noChangeShapeType="1"/>
          </p:cNvSpPr>
          <p:nvPr/>
        </p:nvSpPr>
        <p:spPr bwMode="auto">
          <a:xfrm flipV="1">
            <a:off x="684213" y="3429000"/>
            <a:ext cx="1366837" cy="20875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4" name="Line 33"/>
          <p:cNvSpPr>
            <a:spLocks noChangeShapeType="1"/>
          </p:cNvSpPr>
          <p:nvPr/>
        </p:nvSpPr>
        <p:spPr bwMode="auto">
          <a:xfrm>
            <a:off x="2051050" y="3429000"/>
            <a:ext cx="2160588" cy="2087563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5" name="Line 34"/>
          <p:cNvSpPr>
            <a:spLocks noChangeShapeType="1"/>
          </p:cNvSpPr>
          <p:nvPr/>
        </p:nvSpPr>
        <p:spPr bwMode="auto">
          <a:xfrm>
            <a:off x="684213" y="5589588"/>
            <a:ext cx="3527425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6" name="Line 35"/>
          <p:cNvSpPr>
            <a:spLocks noChangeShapeType="1"/>
          </p:cNvSpPr>
          <p:nvPr/>
        </p:nvSpPr>
        <p:spPr bwMode="auto">
          <a:xfrm flipV="1">
            <a:off x="4932363" y="3357563"/>
            <a:ext cx="1439862" cy="2232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7" name="Line 36"/>
          <p:cNvSpPr>
            <a:spLocks noChangeShapeType="1"/>
          </p:cNvSpPr>
          <p:nvPr/>
        </p:nvSpPr>
        <p:spPr bwMode="auto">
          <a:xfrm>
            <a:off x="6372225" y="3357563"/>
            <a:ext cx="2160588" cy="2232025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8" name="Line 37"/>
          <p:cNvSpPr>
            <a:spLocks noChangeShapeType="1"/>
          </p:cNvSpPr>
          <p:nvPr/>
        </p:nvSpPr>
        <p:spPr bwMode="auto">
          <a:xfrm>
            <a:off x="4932363" y="5589588"/>
            <a:ext cx="360045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49" name="Text Box 38"/>
          <p:cNvSpPr txBox="1">
            <a:spLocks noChangeArrowheads="1"/>
          </p:cNvSpPr>
          <p:nvPr/>
        </p:nvSpPr>
        <p:spPr bwMode="auto">
          <a:xfrm>
            <a:off x="214282" y="5500702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dirty="0"/>
              <a:t>А</a:t>
            </a:r>
          </a:p>
        </p:txBody>
      </p:sp>
      <p:sp>
        <p:nvSpPr>
          <p:cNvPr id="5150" name="Text Box 39"/>
          <p:cNvSpPr txBox="1">
            <a:spLocks noChangeArrowheads="1"/>
          </p:cNvSpPr>
          <p:nvPr/>
        </p:nvSpPr>
        <p:spPr bwMode="auto">
          <a:xfrm>
            <a:off x="1958975" y="2944813"/>
            <a:ext cx="3365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В</a:t>
            </a:r>
          </a:p>
        </p:txBody>
      </p:sp>
      <p:sp>
        <p:nvSpPr>
          <p:cNvPr id="5151" name="Text Box 40"/>
          <p:cNvSpPr txBox="1">
            <a:spLocks noChangeArrowheads="1"/>
          </p:cNvSpPr>
          <p:nvPr/>
        </p:nvSpPr>
        <p:spPr bwMode="auto">
          <a:xfrm>
            <a:off x="4264025" y="5392738"/>
            <a:ext cx="3492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С</a:t>
            </a:r>
          </a:p>
        </p:txBody>
      </p:sp>
      <p:sp>
        <p:nvSpPr>
          <p:cNvPr id="5152" name="Text Box 41"/>
          <p:cNvSpPr txBox="1">
            <a:spLocks noChangeArrowheads="1"/>
          </p:cNvSpPr>
          <p:nvPr/>
        </p:nvSpPr>
        <p:spPr bwMode="auto">
          <a:xfrm>
            <a:off x="4572000" y="5500702"/>
            <a:ext cx="587375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dirty="0"/>
              <a:t>А1</a:t>
            </a:r>
          </a:p>
        </p:txBody>
      </p:sp>
      <p:sp>
        <p:nvSpPr>
          <p:cNvPr id="5153" name="Text Box 42"/>
          <p:cNvSpPr txBox="1">
            <a:spLocks noChangeArrowheads="1"/>
          </p:cNvSpPr>
          <p:nvPr/>
        </p:nvSpPr>
        <p:spPr bwMode="auto">
          <a:xfrm>
            <a:off x="6280150" y="2873375"/>
            <a:ext cx="4635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В1</a:t>
            </a:r>
          </a:p>
        </p:txBody>
      </p:sp>
      <p:sp>
        <p:nvSpPr>
          <p:cNvPr id="5154" name="Text Box 43"/>
          <p:cNvSpPr txBox="1">
            <a:spLocks noChangeArrowheads="1"/>
          </p:cNvSpPr>
          <p:nvPr/>
        </p:nvSpPr>
        <p:spPr bwMode="auto">
          <a:xfrm>
            <a:off x="8656638" y="5321300"/>
            <a:ext cx="4762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/>
              <a:t>С1</a:t>
            </a:r>
          </a:p>
        </p:txBody>
      </p:sp>
      <p:sp>
        <p:nvSpPr>
          <p:cNvPr id="5155" name="Line 44"/>
          <p:cNvSpPr>
            <a:spLocks noChangeShapeType="1"/>
          </p:cNvSpPr>
          <p:nvPr/>
        </p:nvSpPr>
        <p:spPr bwMode="auto">
          <a:xfrm>
            <a:off x="1258888" y="4437063"/>
            <a:ext cx="217487" cy="714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56" name="Line 45"/>
          <p:cNvSpPr>
            <a:spLocks noChangeShapeType="1"/>
          </p:cNvSpPr>
          <p:nvPr/>
        </p:nvSpPr>
        <p:spPr bwMode="auto">
          <a:xfrm flipH="1">
            <a:off x="2843213" y="4221163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57" name="Line 46"/>
          <p:cNvSpPr>
            <a:spLocks noChangeShapeType="1"/>
          </p:cNvSpPr>
          <p:nvPr/>
        </p:nvSpPr>
        <p:spPr bwMode="auto">
          <a:xfrm flipH="1">
            <a:off x="2987675" y="4292600"/>
            <a:ext cx="21590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58" name="Line 47"/>
          <p:cNvSpPr>
            <a:spLocks noChangeShapeType="1"/>
          </p:cNvSpPr>
          <p:nvPr/>
        </p:nvSpPr>
        <p:spPr bwMode="auto">
          <a:xfrm>
            <a:off x="1979613" y="54451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59" name="Line 48"/>
          <p:cNvSpPr>
            <a:spLocks noChangeShapeType="1"/>
          </p:cNvSpPr>
          <p:nvPr/>
        </p:nvSpPr>
        <p:spPr bwMode="auto">
          <a:xfrm>
            <a:off x="2124075" y="54451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60" name="Line 49"/>
          <p:cNvSpPr>
            <a:spLocks noChangeShapeType="1"/>
          </p:cNvSpPr>
          <p:nvPr/>
        </p:nvSpPr>
        <p:spPr bwMode="auto">
          <a:xfrm>
            <a:off x="2268538" y="5445125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61" name="Line 50"/>
          <p:cNvSpPr>
            <a:spLocks noChangeShapeType="1"/>
          </p:cNvSpPr>
          <p:nvPr/>
        </p:nvSpPr>
        <p:spPr bwMode="auto">
          <a:xfrm>
            <a:off x="5580063" y="4365625"/>
            <a:ext cx="21590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62" name="Line 51"/>
          <p:cNvSpPr>
            <a:spLocks noChangeShapeType="1"/>
          </p:cNvSpPr>
          <p:nvPr/>
        </p:nvSpPr>
        <p:spPr bwMode="auto">
          <a:xfrm flipH="1">
            <a:off x="7235825" y="4292600"/>
            <a:ext cx="21590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63" name="Line 53"/>
          <p:cNvSpPr>
            <a:spLocks noChangeShapeType="1"/>
          </p:cNvSpPr>
          <p:nvPr/>
        </p:nvSpPr>
        <p:spPr bwMode="auto">
          <a:xfrm flipH="1">
            <a:off x="7308850" y="4365625"/>
            <a:ext cx="215900" cy="1428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64" name="Line 54"/>
          <p:cNvSpPr>
            <a:spLocks noChangeShapeType="1"/>
          </p:cNvSpPr>
          <p:nvPr/>
        </p:nvSpPr>
        <p:spPr bwMode="auto">
          <a:xfrm>
            <a:off x="6443663" y="5445125"/>
            <a:ext cx="0" cy="2159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65" name="Line 55"/>
          <p:cNvSpPr>
            <a:spLocks noChangeShapeType="1"/>
          </p:cNvSpPr>
          <p:nvPr/>
        </p:nvSpPr>
        <p:spPr bwMode="auto">
          <a:xfrm>
            <a:off x="6588125" y="5516563"/>
            <a:ext cx="0" cy="217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66" name="Line 56"/>
          <p:cNvSpPr>
            <a:spLocks noChangeShapeType="1"/>
          </p:cNvSpPr>
          <p:nvPr/>
        </p:nvSpPr>
        <p:spPr bwMode="auto">
          <a:xfrm>
            <a:off x="6732588" y="5516563"/>
            <a:ext cx="0" cy="21748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5167" name="Arc 57"/>
          <p:cNvSpPr>
            <a:spLocks/>
          </p:cNvSpPr>
          <p:nvPr/>
        </p:nvSpPr>
        <p:spPr bwMode="auto">
          <a:xfrm>
            <a:off x="755650" y="5373688"/>
            <a:ext cx="215900" cy="287337"/>
          </a:xfrm>
          <a:custGeom>
            <a:avLst/>
            <a:gdLst>
              <a:gd name="T0" fmla="*/ 0 w 21600"/>
              <a:gd name="T1" fmla="*/ 0 h 21600"/>
              <a:gd name="T2" fmla="*/ 215900 w 21600"/>
              <a:gd name="T3" fmla="*/ 287337 h 21600"/>
              <a:gd name="T4" fmla="*/ 0 w 21600"/>
              <a:gd name="T5" fmla="*/ 287337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68" name="Arc 58"/>
          <p:cNvSpPr>
            <a:spLocks/>
          </p:cNvSpPr>
          <p:nvPr/>
        </p:nvSpPr>
        <p:spPr bwMode="auto">
          <a:xfrm>
            <a:off x="5148263" y="5300663"/>
            <a:ext cx="144462" cy="288925"/>
          </a:xfrm>
          <a:custGeom>
            <a:avLst/>
            <a:gdLst>
              <a:gd name="T0" fmla="*/ 0 w 21600"/>
              <a:gd name="T1" fmla="*/ 0 h 21600"/>
              <a:gd name="T2" fmla="*/ 144462 w 21600"/>
              <a:gd name="T3" fmla="*/ 288925 h 21600"/>
              <a:gd name="T4" fmla="*/ 0 w 21600"/>
              <a:gd name="T5" fmla="*/ 28892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69" name="Arc 60"/>
          <p:cNvSpPr>
            <a:spLocks/>
          </p:cNvSpPr>
          <p:nvPr/>
        </p:nvSpPr>
        <p:spPr bwMode="auto">
          <a:xfrm flipH="1">
            <a:off x="3924300" y="5300663"/>
            <a:ext cx="142875" cy="288925"/>
          </a:xfrm>
          <a:custGeom>
            <a:avLst/>
            <a:gdLst>
              <a:gd name="T0" fmla="*/ 0 w 21600"/>
              <a:gd name="T1" fmla="*/ 0 h 21600"/>
              <a:gd name="T2" fmla="*/ 142875 w 21600"/>
              <a:gd name="T3" fmla="*/ 288925 h 21600"/>
              <a:gd name="T4" fmla="*/ 0 w 21600"/>
              <a:gd name="T5" fmla="*/ 28892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70" name="Arc 61"/>
          <p:cNvSpPr>
            <a:spLocks/>
          </p:cNvSpPr>
          <p:nvPr/>
        </p:nvSpPr>
        <p:spPr bwMode="auto">
          <a:xfrm flipH="1">
            <a:off x="3779838" y="5300663"/>
            <a:ext cx="144462" cy="288925"/>
          </a:xfrm>
          <a:custGeom>
            <a:avLst/>
            <a:gdLst>
              <a:gd name="T0" fmla="*/ 0 w 21600"/>
              <a:gd name="T1" fmla="*/ 0 h 21600"/>
              <a:gd name="T2" fmla="*/ 144462 w 21600"/>
              <a:gd name="T3" fmla="*/ 288925 h 21600"/>
              <a:gd name="T4" fmla="*/ 0 w 21600"/>
              <a:gd name="T5" fmla="*/ 288925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71" name="Arc 62"/>
          <p:cNvSpPr>
            <a:spLocks/>
          </p:cNvSpPr>
          <p:nvPr/>
        </p:nvSpPr>
        <p:spPr bwMode="auto">
          <a:xfrm flipH="1">
            <a:off x="8172450" y="5373688"/>
            <a:ext cx="144463" cy="215900"/>
          </a:xfrm>
          <a:custGeom>
            <a:avLst/>
            <a:gdLst>
              <a:gd name="T0" fmla="*/ 0 w 21600"/>
              <a:gd name="T1" fmla="*/ 0 h 21600"/>
              <a:gd name="T2" fmla="*/ 144463 w 21600"/>
              <a:gd name="T3" fmla="*/ 215900 h 21600"/>
              <a:gd name="T4" fmla="*/ 0 w 21600"/>
              <a:gd name="T5" fmla="*/ 215900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72" name="Arc 63"/>
          <p:cNvSpPr>
            <a:spLocks/>
          </p:cNvSpPr>
          <p:nvPr/>
        </p:nvSpPr>
        <p:spPr bwMode="auto">
          <a:xfrm flipH="1">
            <a:off x="8027988" y="5229225"/>
            <a:ext cx="144462" cy="287338"/>
          </a:xfrm>
          <a:custGeom>
            <a:avLst/>
            <a:gdLst>
              <a:gd name="T0" fmla="*/ 0 w 21600"/>
              <a:gd name="T1" fmla="*/ 0 h 21600"/>
              <a:gd name="T2" fmla="*/ 144462 w 21600"/>
              <a:gd name="T3" fmla="*/ 287338 h 21600"/>
              <a:gd name="T4" fmla="*/ 0 w 21600"/>
              <a:gd name="T5" fmla="*/ 287338 h 21600"/>
              <a:gd name="T6" fmla="*/ 0 60000 65536"/>
              <a:gd name="T7" fmla="*/ 0 60000 65536"/>
              <a:gd name="T8" fmla="*/ 0 60000 65536"/>
              <a:gd name="T9" fmla="*/ 0 w 21600"/>
              <a:gd name="T10" fmla="*/ 0 h 21600"/>
              <a:gd name="T11" fmla="*/ 21600 w 21600"/>
              <a:gd name="T12" fmla="*/ 21600 h 2160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1600" h="21600" fill="none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</a:path>
              <a:path w="21600" h="21600" stroke="0" extrusionOk="0">
                <a:moveTo>
                  <a:pt x="-1" y="0"/>
                </a:moveTo>
                <a:cubicBezTo>
                  <a:pt x="11929" y="0"/>
                  <a:pt x="21600" y="9670"/>
                  <a:pt x="21600" y="21600"/>
                </a:cubicBezTo>
                <a:lnTo>
                  <a:pt x="0" y="21600"/>
                </a:lnTo>
                <a:close/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3" name="Равнобедренный треугольник 52"/>
          <p:cNvSpPr/>
          <p:nvPr/>
        </p:nvSpPr>
        <p:spPr>
          <a:xfrm>
            <a:off x="785786" y="1214422"/>
            <a:ext cx="214314" cy="21431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4" name="Равнобедренный треугольник 53"/>
          <p:cNvSpPr/>
          <p:nvPr/>
        </p:nvSpPr>
        <p:spPr>
          <a:xfrm>
            <a:off x="1928794" y="1214422"/>
            <a:ext cx="214314" cy="21431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2" name="Прямая соединительная линия 61"/>
          <p:cNvCxnSpPr/>
          <p:nvPr/>
        </p:nvCxnSpPr>
        <p:spPr>
          <a:xfrm>
            <a:off x="1285852" y="714356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Прямая соединительная линия 65"/>
          <p:cNvCxnSpPr/>
          <p:nvPr/>
        </p:nvCxnSpPr>
        <p:spPr>
          <a:xfrm>
            <a:off x="785786" y="714356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/>
          <p:nvPr/>
        </p:nvCxnSpPr>
        <p:spPr>
          <a:xfrm rot="5400000" flipH="1" flipV="1">
            <a:off x="2000232" y="642918"/>
            <a:ext cx="158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/>
          <p:nvPr/>
        </p:nvCxnSpPr>
        <p:spPr>
          <a:xfrm>
            <a:off x="2000232" y="714356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/>
          <p:nvPr/>
        </p:nvCxnSpPr>
        <p:spPr>
          <a:xfrm>
            <a:off x="3071802" y="714356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Прямая соединительная линия 73"/>
          <p:cNvCxnSpPr/>
          <p:nvPr/>
        </p:nvCxnSpPr>
        <p:spPr>
          <a:xfrm>
            <a:off x="3714744" y="714356"/>
            <a:ext cx="7143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Блок-схема: узел 76"/>
          <p:cNvSpPr/>
          <p:nvPr/>
        </p:nvSpPr>
        <p:spPr>
          <a:xfrm>
            <a:off x="2000232" y="3357562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9" name="Блок-схема: узел 78"/>
          <p:cNvSpPr/>
          <p:nvPr/>
        </p:nvSpPr>
        <p:spPr>
          <a:xfrm>
            <a:off x="571472" y="5500702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0" name="Блок-схема: узел 79"/>
          <p:cNvSpPr/>
          <p:nvPr/>
        </p:nvSpPr>
        <p:spPr>
          <a:xfrm>
            <a:off x="4143372" y="5500702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4" name="Блок-схема: узел 83"/>
          <p:cNvSpPr/>
          <p:nvPr/>
        </p:nvSpPr>
        <p:spPr>
          <a:xfrm>
            <a:off x="6286512" y="3286124"/>
            <a:ext cx="214314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5" name="Блок-схема: узел 84"/>
          <p:cNvSpPr/>
          <p:nvPr/>
        </p:nvSpPr>
        <p:spPr>
          <a:xfrm>
            <a:off x="4929190" y="5500702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6" name="Блок-схема: узел 85"/>
          <p:cNvSpPr/>
          <p:nvPr/>
        </p:nvSpPr>
        <p:spPr>
          <a:xfrm>
            <a:off x="8429652" y="5500702"/>
            <a:ext cx="142876" cy="142876"/>
          </a:xfrm>
          <a:prstGeom prst="flowChartConnector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1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1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539750" y="260350"/>
            <a:ext cx="8280400" cy="50482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ru-RU" sz="4000" smtClean="0"/>
              <a:t>задачи: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1052513"/>
            <a:ext cx="8351837" cy="5289550"/>
          </a:xfrm>
          <a:solidFill>
            <a:schemeClr val="bg1"/>
          </a:solidFill>
        </p:spPr>
        <p:txBody>
          <a:bodyPr/>
          <a:lstStyle/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z="2400" dirty="0" smtClean="0"/>
              <a:t>Пусть </a:t>
            </a:r>
            <a:r>
              <a:rPr lang="en-US" sz="2400" dirty="0" smtClean="0"/>
              <a:t>  </a:t>
            </a:r>
            <a:r>
              <a:rPr lang="ru-RU" sz="2400" dirty="0" smtClean="0"/>
              <a:t> АВС =   </a:t>
            </a:r>
            <a:r>
              <a:rPr lang="en-US" sz="2400" dirty="0" smtClean="0"/>
              <a:t> PQR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en-US" sz="24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2400" dirty="0" smtClean="0"/>
              <a:t>Назовите соответствующие углы и соответствующие стороны треугольников АВС и </a:t>
            </a:r>
            <a:r>
              <a:rPr lang="en-US" sz="2400" dirty="0" smtClean="0"/>
              <a:t>PQR</a:t>
            </a:r>
            <a:r>
              <a:rPr lang="ru-RU" sz="2400" dirty="0" smtClean="0"/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ru-RU" sz="24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2400" dirty="0" smtClean="0"/>
              <a:t>Укажите пары равных углов, равных сторон.</a:t>
            </a:r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endParaRPr lang="ru-RU" sz="2400" dirty="0" smtClean="0"/>
          </a:p>
          <a:p>
            <a:pPr marL="609600" indent="-609600" eaLnBrk="1" hangingPunct="1">
              <a:lnSpc>
                <a:spcPct val="90000"/>
              </a:lnSpc>
              <a:buFontTx/>
              <a:buAutoNum type="arabicPeriod"/>
            </a:pPr>
            <a:r>
              <a:rPr lang="ru-RU" sz="2400" dirty="0" smtClean="0"/>
              <a:t>Известно, что сторона АС треугольника АВС равна 5см, а угол В равен 30</a:t>
            </a:r>
            <a:r>
              <a:rPr lang="en-US" sz="2400" dirty="0" smtClean="0">
                <a:cs typeface="Arial" charset="0"/>
              </a:rPr>
              <a:t>°</a:t>
            </a:r>
            <a:r>
              <a:rPr lang="ru-RU" sz="2400" dirty="0" smtClean="0">
                <a:cs typeface="Arial" charset="0"/>
              </a:rPr>
              <a:t>.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z="2400" dirty="0" smtClean="0">
                <a:cs typeface="Arial" charset="0"/>
              </a:rPr>
              <a:t>      а) длину какой стороны треугольника</a:t>
            </a:r>
            <a:r>
              <a:rPr lang="en-US" sz="2400" dirty="0" smtClean="0">
                <a:cs typeface="Arial" charset="0"/>
              </a:rPr>
              <a:t>PQR</a:t>
            </a:r>
            <a:r>
              <a:rPr lang="ru-RU" sz="2400" dirty="0" smtClean="0">
                <a:cs typeface="Arial" charset="0"/>
              </a:rPr>
              <a:t>вы можете указать? Какова длина этой стороны?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ru-RU" sz="2400" dirty="0" smtClean="0">
                <a:cs typeface="Arial" charset="0"/>
              </a:rPr>
              <a:t>      б) какой угол треугольника</a:t>
            </a:r>
            <a:r>
              <a:rPr lang="en-US" sz="2400" dirty="0" smtClean="0">
                <a:cs typeface="Arial" charset="0"/>
              </a:rPr>
              <a:t>PQR</a:t>
            </a:r>
            <a:r>
              <a:rPr lang="ru-RU" sz="2400" dirty="0" smtClean="0">
                <a:cs typeface="Arial" charset="0"/>
              </a:rPr>
              <a:t> известен? Какова градусная мера этого угла? Объясните ответ.</a:t>
            </a:r>
            <a:endParaRPr lang="en-US" sz="2400" dirty="0" smtClean="0">
              <a:cs typeface="Arial" charset="0"/>
            </a:endParaRPr>
          </a:p>
        </p:txBody>
      </p:sp>
      <p:sp>
        <p:nvSpPr>
          <p:cNvPr id="10" name="Равнобедренный треугольник 9"/>
          <p:cNvSpPr/>
          <p:nvPr/>
        </p:nvSpPr>
        <p:spPr>
          <a:xfrm>
            <a:off x="1428728" y="1142984"/>
            <a:ext cx="214314" cy="21431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Равнобедренный треугольник 10"/>
          <p:cNvSpPr/>
          <p:nvPr/>
        </p:nvSpPr>
        <p:spPr>
          <a:xfrm>
            <a:off x="2571736" y="1142984"/>
            <a:ext cx="214314" cy="214314"/>
          </a:xfrm>
          <a:prstGeom prst="triangle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14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258</TotalTime>
  <Words>753</Words>
  <Application>Microsoft Office PowerPoint</Application>
  <PresentationFormat>Экран (4:3)</PresentationFormat>
  <Paragraphs>104</Paragraphs>
  <Slides>13</Slides>
  <Notes>1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5" baseType="lpstr">
      <vt:lpstr>Поток</vt:lpstr>
      <vt:lpstr>Формула</vt:lpstr>
      <vt:lpstr>Тема урока:</vt:lpstr>
      <vt:lpstr>Цели урока:</vt:lpstr>
      <vt:lpstr>Задачи</vt:lpstr>
      <vt:lpstr>Принципы урока</vt:lpstr>
      <vt:lpstr>Вспомним :</vt:lpstr>
      <vt:lpstr>Слайд 6</vt:lpstr>
      <vt:lpstr>Слайд 7</vt:lpstr>
      <vt:lpstr>Слайд 8</vt:lpstr>
      <vt:lpstr>задачи:</vt:lpstr>
      <vt:lpstr>Практическая работа</vt:lpstr>
      <vt:lpstr>Основное свойство существования треугольника, равного данному: </vt:lpstr>
      <vt:lpstr>Самостоятельная работа:</vt:lpstr>
      <vt:lpstr>Рефлексия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Справка - объективка</dc:title>
  <cp:lastModifiedBy>Teacher</cp:lastModifiedBy>
  <cp:revision>40</cp:revision>
  <dcterms:modified xsi:type="dcterms:W3CDTF">2012-01-30T03:53:47Z</dcterms:modified>
</cp:coreProperties>
</file>