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15.01.2023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10881" y="980728"/>
            <a:ext cx="7657994" cy="43396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</a:t>
            </a:r>
          </a:p>
          <a:p>
            <a:pPr algn="ctr"/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«</a:t>
            </a:r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Целые числа»</a:t>
            </a:r>
          </a:p>
          <a:p>
            <a:pPr algn="ctr"/>
            <a:r>
              <a:rPr lang="ru-RU" sz="6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6 класс</a:t>
            </a:r>
          </a:p>
          <a:p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323528" y="404664"/>
            <a:ext cx="8352928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Натуральные числа, противоположные им отрицательные </a:t>
            </a:r>
            <a:endParaRPr lang="ru-RU" sz="4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0</a:t>
            </a:r>
          </a:p>
          <a:p>
            <a:pPr algn="ctr">
              <a:spcBef>
                <a:spcPct val="50000"/>
              </a:spcBef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называют </a:t>
            </a:r>
            <a:r>
              <a:rPr lang="ru-RU" sz="40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целыми числами.</a:t>
            </a:r>
            <a:r>
              <a:rPr lang="ru-RU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50000"/>
              </a:spcBef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Все </a:t>
            </a:r>
            <a:r>
              <a:rPr lang="ru-RU" sz="4000" b="1" dirty="0">
                <a:latin typeface="Times New Roman" pitchFamily="18" charset="0"/>
                <a:cs typeface="Times New Roman" pitchFamily="18" charset="0"/>
              </a:rPr>
              <a:t>эти числа вместе составляют множество целых чисел.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837218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Поставьте вместо * такое число, чтобы получилось верное равенство</a:t>
            </a:r>
          </a:p>
          <a:p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(-7) =*              5.  - 12 =  - (*)</a:t>
            </a:r>
          </a:p>
          <a:p>
            <a:pPr marL="342900" indent="-34290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( *) = -5            6. 21 = - (*)</a:t>
            </a:r>
          </a:p>
          <a:p>
            <a:pPr marL="342900" indent="-34290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- ( *) = 9              7.  -  ( *)  =  - 85</a:t>
            </a:r>
          </a:p>
          <a:p>
            <a:pPr marL="342900" indent="-342900">
              <a:buAutoNum type="arabicPeriod"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14 =  - (*)            8.  - ( *)  = 19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6121" y="1052736"/>
            <a:ext cx="878787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Запишите число, противоположное  37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Запишите число, противоположное   0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Запишите число, противоположное     -11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Запишите число, противоположное самому себе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Запишите без скобок   - (+ 24)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Запишите без скобок  - (- 18)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Найдите значение   -Х, если  Х= - 41</a:t>
            </a:r>
          </a:p>
          <a:p>
            <a:pPr marL="342900" indent="-342900">
              <a:buAutoNum type="arabicPeriod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Найдите число, равное  -( - ( +3))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75656" y="332656"/>
            <a:ext cx="50116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Математический диктант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0"/>
            <a:ext cx="8219256" cy="5976664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уроках математики до сих пор мы рассматривали натуральные и дробные числа. Однако в жизни вы  уже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наверняка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встречались и с другими числами - </a:t>
            </a:r>
            <a:r>
              <a:rPr lang="ru-RU" b="1" dirty="0">
                <a:solidFill>
                  <a:srgbClr val="C00000"/>
                </a:solidFill>
              </a:rPr>
              <a:t>отрицательными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6" name="Рисунок 5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21"/>
          <a:stretch/>
        </p:blipFill>
        <p:spPr bwMode="auto">
          <a:xfrm>
            <a:off x="251520" y="2492896"/>
            <a:ext cx="5040560" cy="417646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="" xmlns:a14="http://schemas.microsoft.com/office/drawing/2010/main"/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5436096" y="3717032"/>
            <a:ext cx="3384376" cy="230832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/>
              <a:t>Из рисунка мы видим, что температура воздуха может быть выше или ниже нуля, т.е. со знаком плюс или знаком минус</a:t>
            </a:r>
            <a:endParaRPr lang="ru-RU" sz="2400" dirty="0"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747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17693"/>
            <a:ext cx="4968552" cy="6555641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Первые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сведения об отрицательных числах встречаются у китайских математиков во II в. до н. э. Положительные числа тогда толковались как имущество, а отрицательные – как долг, недостача. Но ни египтяне, ни вавилоняне, ни древние греки отрицательных чисел не знали. Исключение составлял Диофант, который в III веке уже знал правило знаков и умел умножать отрицательные числа. </a:t>
            </a:r>
            <a:endParaRPr lang="ru-RU" sz="28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im4-tub-ru.yandex.net/i?id=359061261-54-72&amp;n=21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796" r="14240"/>
          <a:stretch/>
        </p:blipFill>
        <p:spPr bwMode="auto">
          <a:xfrm>
            <a:off x="5076056" y="0"/>
            <a:ext cx="3312369" cy="380889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4" descr="история математики5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3" cstate="print"/>
          <a:srcRect t="2631" r="41824"/>
          <a:stretch>
            <a:fillRect/>
          </a:stretch>
        </p:blipFill>
        <p:spPr>
          <a:xfrm>
            <a:off x="5868144" y="3284984"/>
            <a:ext cx="2808312" cy="32477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8053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История возникновения </a:t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              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отрицательных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чисел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529" y="1340768"/>
            <a:ext cx="6048672" cy="432025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век до н.э. - Китай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век н.э. – Греция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век н.э. – Индия</a:t>
            </a:r>
          </a:p>
          <a:p>
            <a:pPr eaLnBrk="1" hangingPunct="1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IX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век н.э. – Средняя Азия</a:t>
            </a:r>
          </a:p>
          <a:p>
            <a:pPr eaLnBrk="1" hangingPunct="1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XII-XIII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век  – Западная Европа</a:t>
            </a:r>
          </a:p>
        </p:txBody>
      </p:sp>
      <p:pic>
        <p:nvPicPr>
          <p:cNvPr id="4" name="Picture 12" descr="иероглиф кита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491880" y="5200650"/>
            <a:ext cx="5256213" cy="16573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724128" y="1628800"/>
            <a:ext cx="28620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-7 + 3 – 4 + 9</a:t>
            </a:r>
          </a:p>
          <a:p>
            <a:r>
              <a:rPr lang="ru-RU" sz="2800" b="1" dirty="0" smtClean="0">
                <a:solidFill>
                  <a:srgbClr val="EB2B4B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800" b="1" dirty="0" smtClean="0">
                <a:solidFill>
                  <a:srgbClr val="EA2042"/>
                </a:solidFill>
                <a:latin typeface="Times New Roman" pitchFamily="18" charset="0"/>
                <a:cs typeface="Times New Roman" pitchFamily="18" charset="0"/>
              </a:rPr>
              <a:t>7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+ 3 + </a:t>
            </a:r>
            <a:r>
              <a:rPr lang="ru-RU" sz="2800" b="1" dirty="0" smtClean="0">
                <a:solidFill>
                  <a:srgbClr val="EA2042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+ 9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2924944"/>
            <a:ext cx="8424936" cy="2677656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Числа со знаком "+" перед ними называют положительными.</a:t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Числа со знаком "-" перед ними называют отрицательными.</a:t>
            </a:r>
            <a:b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Число 0 не является ни положительным, ни отрицательным. </a:t>
            </a:r>
            <a:endParaRPr lang="ru-RU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5805264"/>
            <a:ext cx="8256417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пишут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знак "+" перед положительными числами и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вместо </a:t>
            </a:r>
            <a:r>
              <a:rPr lang="ru-RU" sz="2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+7 пишут 7</a:t>
            </a:r>
            <a:endParaRPr lang="ru-RU" sz="2400" dirty="0">
              <a:solidFill>
                <a:srgbClr val="C0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95536" y="188640"/>
            <a:ext cx="8352928" cy="267765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Математики в древнем Китае использовали для обозначения отрицательных чисел другой цвет, чем для положительных чисел. Однако в настоящее время обозначение отрицательных чисел с помощью знака "минус" принято во всем мире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1925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51520" y="188640"/>
            <a:ext cx="8712968" cy="6480720"/>
            <a:chOff x="1111" y="684"/>
            <a:chExt cx="4104" cy="3636"/>
          </a:xfrm>
        </p:grpSpPr>
        <p:pic>
          <p:nvPicPr>
            <p:cNvPr id="18435" name="Picture 3" descr="11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111" y="684"/>
              <a:ext cx="4104" cy="3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8436" name="Oval 4"/>
            <p:cNvSpPr>
              <a:spLocks noChangeArrowheads="1"/>
            </p:cNvSpPr>
            <p:nvPr/>
          </p:nvSpPr>
          <p:spPr bwMode="auto">
            <a:xfrm>
              <a:off x="1565" y="1933"/>
              <a:ext cx="952" cy="590"/>
            </a:xfrm>
            <a:prstGeom prst="ellipse">
              <a:avLst/>
            </a:prstGeom>
            <a:solidFill>
              <a:schemeClr val="accent1">
                <a:alpha val="12157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  <p:sp>
          <p:nvSpPr>
            <p:cNvPr id="18437" name="Oval 5"/>
            <p:cNvSpPr>
              <a:spLocks noChangeArrowheads="1"/>
            </p:cNvSpPr>
            <p:nvPr/>
          </p:nvSpPr>
          <p:spPr bwMode="auto">
            <a:xfrm>
              <a:off x="2789" y="1933"/>
              <a:ext cx="952" cy="590"/>
            </a:xfrm>
            <a:prstGeom prst="ellipse">
              <a:avLst/>
            </a:prstGeom>
            <a:solidFill>
              <a:schemeClr val="accent1">
                <a:alpha val="12157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0" hangingPunct="0"/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endParaRPr lang="ru-RU" smtClean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sp>
        <p:nvSpPr>
          <p:cNvPr id="35635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>
              <a:effectLst>
                <a:outerShdw blurRad="38100" dist="38100" dir="2700000" algn="tl">
                  <a:srgbClr val="000000"/>
                </a:outerShdw>
              </a:effectLst>
              <a:latin typeface="Verdana" pitchFamily="34" charset="0"/>
            </a:endParaRPr>
          </a:p>
        </p:txBody>
      </p:sp>
      <p:pic>
        <p:nvPicPr>
          <p:cNvPr id="19460" name="Picture 4" descr="Рисунок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3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>
              <a:defRPr/>
            </a:pPr>
            <a:endParaRPr lang="ru-RU" smtClean="0">
              <a:latin typeface="Verdana" pitchFamily="34" charset="0"/>
            </a:endParaRPr>
          </a:p>
        </p:txBody>
      </p:sp>
      <p:sp>
        <p:nvSpPr>
          <p:cNvPr id="357379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>
              <a:effectLst>
                <a:outerShdw blurRad="38100" dist="38100" dir="2700000" algn="tl">
                  <a:srgbClr val="C0C0C0"/>
                </a:outerShdw>
              </a:effectLst>
              <a:latin typeface="Verdana" pitchFamily="34" charset="0"/>
            </a:endParaRPr>
          </a:p>
        </p:txBody>
      </p:sp>
      <p:pic>
        <p:nvPicPr>
          <p:cNvPr id="20484" name="Picture 4" descr="РисунокГоры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"/>
            <a:ext cx="9144000" cy="681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88640"/>
            <a:ext cx="739234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Натуральное число и  соответствующее</a:t>
            </a: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ему отрицательное число     </a:t>
            </a:r>
            <a:r>
              <a:rPr lang="en-US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  =  - (a)</a:t>
            </a:r>
            <a:endParaRPr lang="ru-RU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называют </a:t>
            </a:r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противоположными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числами</a:t>
            </a:r>
          </a:p>
          <a:p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1916832"/>
          <a:ext cx="6096000" cy="37012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73448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3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73448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46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763285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(- 7)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73448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( - 52)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734481">
                <a:tc>
                  <a:txBody>
                    <a:bodyPr/>
                    <a:lstStyle/>
                    <a:p>
                      <a:r>
                        <a:rPr lang="ru-RU" sz="32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364</a:t>
                      </a:r>
                      <a:endParaRPr lang="ru-RU" sz="32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6093296"/>
            <a:ext cx="630865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Запишите числа противоположные данным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401</Words>
  <Application>Microsoft Office PowerPoint</Application>
  <PresentationFormat>Экран (4:3)</PresentationFormat>
  <Paragraphs>48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История возникновения                  отрицательных чисел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Пустовалов</dc:creator>
  <cp:lastModifiedBy>Тагировна</cp:lastModifiedBy>
  <cp:revision>8</cp:revision>
  <dcterms:created xsi:type="dcterms:W3CDTF">2015-02-04T10:27:26Z</dcterms:created>
  <dcterms:modified xsi:type="dcterms:W3CDTF">2023-01-15T18:09:47Z</dcterms:modified>
</cp:coreProperties>
</file>