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67" r:id="rId3"/>
    <p:sldId id="280" r:id="rId4"/>
    <p:sldId id="281" r:id="rId5"/>
    <p:sldId id="283" r:id="rId6"/>
    <p:sldId id="262" r:id="rId7"/>
    <p:sldId id="271" r:id="rId8"/>
    <p:sldId id="274" r:id="rId9"/>
    <p:sldId id="264" r:id="rId10"/>
    <p:sldId id="287" r:id="rId11"/>
    <p:sldId id="263" r:id="rId12"/>
    <p:sldId id="275" r:id="rId13"/>
    <p:sldId id="257" r:id="rId14"/>
    <p:sldId id="285" r:id="rId15"/>
    <p:sldId id="272" r:id="rId16"/>
    <p:sldId id="286" r:id="rId17"/>
    <p:sldId id="282" r:id="rId18"/>
    <p:sldId id="279" r:id="rId19"/>
    <p:sldId id="289" r:id="rId20"/>
    <p:sldId id="290" r:id="rId21"/>
    <p:sldId id="291" r:id="rId22"/>
    <p:sldId id="276" r:id="rId23"/>
    <p:sldId id="293" r:id="rId24"/>
    <p:sldId id="294" r:id="rId25"/>
    <p:sldId id="295" r:id="rId26"/>
    <p:sldId id="292" r:id="rId27"/>
    <p:sldId id="265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941" autoAdjust="0"/>
  </p:normalViewPr>
  <p:slideViewPr>
    <p:cSldViewPr>
      <p:cViewPr varScale="1">
        <p:scale>
          <a:sx n="100" d="100"/>
          <a:sy n="100" d="100"/>
        </p:scale>
        <p:origin x="-2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40"/>
            <a:ext cx="9144000" cy="680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87824" y="260648"/>
            <a:ext cx="5832648" cy="424731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Урок 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математики</a:t>
            </a:r>
          </a:p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6 классе.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/>
                <a:cs typeface="Arial"/>
              </a:rPr>
              <a:t>§ 29</a:t>
            </a:r>
            <a:endParaRPr lang="ru-RU" sz="54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endParaRPr lang="ru-RU" sz="54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085184"/>
            <a:ext cx="4112421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565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7100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1340768"/>
            <a:ext cx="878497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Понятие </a:t>
            </a:r>
            <a:r>
              <a:rPr lang="ru-RU" sz="2400" dirty="0">
                <a:solidFill>
                  <a:srgbClr val="FFFF00"/>
                </a:solidFill>
              </a:rPr>
              <a:t>об отрицательных числах возникло в практике очень давно, причем при решении таких заданий, где из меньшего числа приходилось вычитать большее число. Египтяне, вавилоняне, а также древние греки не знали отрицательных чисел и для производства вычислений математики того времени пользовались счетной доской. А так как знаков «плюс» и «минус» не существовало, то они на этой доске положительные числа отмечали красными счетными палочками, а отрицательные – синими. И отрицательные числа долгое время назывались словами, которые означали долг, недостача, а положительные трактовались как имущество.</a:t>
            </a:r>
          </a:p>
          <a:p>
            <a:endParaRPr lang="ru-RU" sz="2400" dirty="0">
              <a:solidFill>
                <a:srgbClr val="FFFF00"/>
              </a:solidFill>
            </a:endParaRPr>
          </a:p>
          <a:p>
            <a:r>
              <a:rPr lang="ru-RU" sz="2400" dirty="0">
                <a:solidFill>
                  <a:srgbClr val="FFFF00"/>
                </a:solidFill>
              </a:rPr>
              <a:t>Древнегреческий ученый Диофант вообще не признавал отрицательных чисел, и если при решении у него получался отрицательный корень, то он отбрасывал его как недоступный.</a:t>
            </a:r>
          </a:p>
          <a:p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116632"/>
            <a:ext cx="8321675" cy="864096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Историческая  справка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250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0316" y="1340768"/>
            <a:ext cx="852216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Совершенно </a:t>
            </a:r>
            <a:r>
              <a:rPr lang="ru-RU" sz="2400" dirty="0">
                <a:solidFill>
                  <a:srgbClr val="FFFF00"/>
                </a:solidFill>
              </a:rPr>
              <a:t>по-другому относились к отрицательным числам древнеиндийские математики: они признавали существование отрицательных чисел, но относились к ним с некоторым недоверием, считая их своеобразными, не совсем реальными.</a:t>
            </a:r>
          </a:p>
          <a:p>
            <a:endParaRPr lang="ru-RU" sz="2400" dirty="0">
              <a:solidFill>
                <a:srgbClr val="FFFF00"/>
              </a:solidFill>
            </a:endParaRPr>
          </a:p>
          <a:p>
            <a:r>
              <a:rPr lang="ru-RU" sz="2400" dirty="0">
                <a:solidFill>
                  <a:srgbClr val="FFFF00"/>
                </a:solidFill>
              </a:rPr>
              <a:t>Не одобряли их долго и европейцы, потому что истолкование имущество – долг вызывало недоумение и сомнение. Действительно, можно складывать и вычитать имущество – долг, а как умножать и делить? Это было непонятно и нереально.</a:t>
            </a:r>
          </a:p>
          <a:p>
            <a:endParaRPr lang="ru-RU" sz="2400" dirty="0">
              <a:solidFill>
                <a:srgbClr val="FFFF00"/>
              </a:solidFill>
            </a:endParaRPr>
          </a:p>
          <a:p>
            <a:r>
              <a:rPr lang="ru-RU" sz="2400" dirty="0">
                <a:solidFill>
                  <a:srgbClr val="FFFF00"/>
                </a:solidFill>
              </a:rPr>
              <a:t>Всеобщее признание отрицательные числа получили в первой половине XIX века. Была создана теория, по которой мы сейчас и изучаем отрицательные числа.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7206" y="116632"/>
            <a:ext cx="8349587" cy="864096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Историческая  справка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6641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6" y="0"/>
            <a:ext cx="9144000" cy="6862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1052736"/>
            <a:ext cx="756084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Проведём </a:t>
            </a:r>
            <a:r>
              <a:rPr lang="ru-RU" dirty="0"/>
              <a:t>прямую. Отметим на ней точку 0 (ноль) и примем эту точку за начало отсчёта.</a:t>
            </a:r>
          </a:p>
          <a:p>
            <a:r>
              <a:rPr lang="ru-RU" dirty="0"/>
              <a:t> </a:t>
            </a:r>
            <a:r>
              <a:rPr lang="ru-RU" dirty="0" smtClean="0"/>
              <a:t>          </a:t>
            </a:r>
            <a:r>
              <a:rPr lang="ru-RU" dirty="0" smtClean="0"/>
              <a:t>                                   </a:t>
            </a:r>
            <a:endParaRPr lang="ru-RU" sz="2000" dirty="0"/>
          </a:p>
          <a:p>
            <a:r>
              <a:rPr lang="ru-RU" dirty="0" smtClean="0"/>
              <a:t>                                 </a:t>
            </a:r>
            <a:endParaRPr lang="ru-RU" sz="1400" dirty="0"/>
          </a:p>
          <a:p>
            <a:r>
              <a:rPr lang="ru-RU" dirty="0" smtClean="0"/>
              <a:t>                                                                </a:t>
            </a:r>
          </a:p>
          <a:p>
            <a:r>
              <a:rPr lang="ru-RU" dirty="0" smtClean="0"/>
              <a:t>               </a:t>
            </a:r>
          </a:p>
          <a:p>
            <a:r>
              <a:rPr lang="ru-RU" dirty="0"/>
              <a:t> </a:t>
            </a:r>
            <a:r>
              <a:rPr lang="ru-RU" dirty="0" smtClean="0"/>
              <a:t>            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Укажем </a:t>
            </a:r>
            <a:r>
              <a:rPr lang="ru-RU" dirty="0"/>
              <a:t>стрелкой направление движения по прямой вправо от начала координат. В этом направлении от точки 0 будем откладывать положительные числа</a:t>
            </a:r>
            <a:r>
              <a:rPr lang="ru-RU" dirty="0" smtClean="0"/>
              <a:t>.</a:t>
            </a:r>
          </a:p>
          <a:p>
            <a:r>
              <a:rPr lang="ru-RU" dirty="0"/>
              <a:t>Отложив единичный отрезок влево от начала отсчёта получим отрицательные числа: -1; -2; и т.д.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4797153"/>
            <a:ext cx="6606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/>
              <a:t>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58416" y="260648"/>
            <a:ext cx="6433864" cy="79208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Положительные и отрицательные числа</a:t>
            </a:r>
          </a:p>
          <a:p>
            <a:pPr algn="ctr"/>
            <a:r>
              <a:rPr lang="ru-RU" sz="2400" dirty="0"/>
              <a:t>Координатная прямая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16" y="2845356"/>
            <a:ext cx="668655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9636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93"/>
            <a:ext cx="9144000" cy="6862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4928" y="1068973"/>
            <a:ext cx="75608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          </a:t>
            </a:r>
            <a:r>
              <a:rPr lang="ru-RU" dirty="0" smtClean="0"/>
              <a:t>               </a:t>
            </a:r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          </a:t>
            </a:r>
          </a:p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4797153"/>
            <a:ext cx="6606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/>
              <a:t>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58416" y="260648"/>
            <a:ext cx="6433864" cy="79208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Положительные и отрицательные числа</a:t>
            </a:r>
          </a:p>
          <a:p>
            <a:pPr algn="ctr"/>
            <a:r>
              <a:rPr lang="ru-RU" sz="2400" dirty="0"/>
              <a:t>Координатная прямая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4121498"/>
            <a:ext cx="7848872" cy="40011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/>
              <a:t>Число 0 не является ни положительным, </a:t>
            </a:r>
            <a:r>
              <a:rPr lang="ru-RU" sz="2000" b="1" dirty="0" smtClean="0"/>
              <a:t>ни отрицательным</a:t>
            </a:r>
            <a:r>
              <a:rPr lang="ru-RU" sz="2000" b="1" dirty="0"/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4653136"/>
            <a:ext cx="631844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Прямая, на которой отмечено:</a:t>
            </a:r>
          </a:p>
          <a:p>
            <a:r>
              <a:rPr lang="ru-RU" sz="2000" dirty="0"/>
              <a:t>•    начало отсчёта (точка 0);</a:t>
            </a:r>
          </a:p>
          <a:p>
            <a:r>
              <a:rPr lang="ru-RU" sz="2000" dirty="0"/>
              <a:t>•    единичный отрезок;</a:t>
            </a:r>
          </a:p>
          <a:p>
            <a:r>
              <a:rPr lang="ru-RU" sz="2000" dirty="0"/>
              <a:t>•    стрелкой указано положительное направление; </a:t>
            </a:r>
          </a:p>
          <a:p>
            <a:r>
              <a:rPr lang="ru-RU" sz="2000" dirty="0"/>
              <a:t>называется </a:t>
            </a:r>
            <a:r>
              <a:rPr lang="ru-RU" sz="2000" i="1" dirty="0">
                <a:solidFill>
                  <a:srgbClr val="FF0000"/>
                </a:solidFill>
              </a:rPr>
              <a:t>координатной прямой </a:t>
            </a:r>
            <a:r>
              <a:rPr lang="ru-RU" sz="2000" dirty="0"/>
              <a:t>или числовой осью.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46136"/>
            <a:ext cx="72008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459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6" y="0"/>
            <a:ext cx="9144000" cy="6862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1052736"/>
            <a:ext cx="75608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Числа</a:t>
            </a:r>
            <a:r>
              <a:rPr lang="ru-RU" dirty="0"/>
              <a:t>, которые отличаются только знаком, называются </a:t>
            </a:r>
            <a:r>
              <a:rPr lang="ru-RU" dirty="0">
                <a:solidFill>
                  <a:srgbClr val="FF0000"/>
                </a:solidFill>
              </a:rPr>
              <a:t>противоположными числами</a:t>
            </a:r>
            <a:r>
              <a:rPr lang="ru-RU" dirty="0"/>
              <a:t>. Соответствующие им точки числовой (координатной) оси симметричны относительны начала отсчёта.</a:t>
            </a:r>
          </a:p>
          <a:p>
            <a:endParaRPr lang="ru-RU" dirty="0" smtClean="0"/>
          </a:p>
          <a:p>
            <a:r>
              <a:rPr lang="ru-RU" dirty="0" smtClean="0"/>
              <a:t>Каждое </a:t>
            </a:r>
            <a:r>
              <a:rPr lang="ru-RU" dirty="0"/>
              <a:t>число имеет единственное противоположное ему число. Только число 0 не имеет противоположного, но можно сказать, что оно противоположно самому себе..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4797153"/>
            <a:ext cx="6606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3431143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19672" y="260648"/>
            <a:ext cx="533214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 А П О М Н И 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59632" y="5443484"/>
            <a:ext cx="5400600" cy="120417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Пример:</a:t>
            </a:r>
          </a:p>
          <a:p>
            <a:pPr algn="ctr"/>
            <a:r>
              <a:rPr lang="ru-RU" dirty="0" smtClean="0"/>
              <a:t>-5 </a:t>
            </a:r>
            <a:r>
              <a:rPr lang="ru-RU" dirty="0"/>
              <a:t>- число противоположное числу </a:t>
            </a:r>
            <a:r>
              <a:rPr lang="ru-RU" dirty="0" smtClean="0"/>
              <a:t>5.</a:t>
            </a:r>
            <a:endParaRPr lang="ru-RU" dirty="0"/>
          </a:p>
          <a:p>
            <a:pPr algn="ctr"/>
            <a:r>
              <a:rPr lang="ru-RU" dirty="0"/>
              <a:t>Записываем в виде выражения:</a:t>
            </a:r>
          </a:p>
          <a:p>
            <a:pPr algn="ctr"/>
            <a:r>
              <a:rPr lang="ru-RU" dirty="0" smtClean="0"/>
              <a:t>-5 </a:t>
            </a:r>
            <a:r>
              <a:rPr lang="ru-RU" dirty="0"/>
              <a:t>= </a:t>
            </a:r>
            <a:r>
              <a:rPr lang="ru-RU" dirty="0" smtClean="0"/>
              <a:t>-(+5)</a:t>
            </a:r>
            <a:endParaRPr lang="ru-RU" dirty="0"/>
          </a:p>
        </p:txBody>
      </p:sp>
      <p:sp>
        <p:nvSpPr>
          <p:cNvPr id="14" name="Блок-схема: документ 13"/>
          <p:cNvSpPr/>
          <p:nvPr/>
        </p:nvSpPr>
        <p:spPr>
          <a:xfrm>
            <a:off x="315042" y="3787020"/>
            <a:ext cx="7209285" cy="1226155"/>
          </a:xfrm>
          <a:prstGeom prst="flowChartDocumen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Запись </a:t>
            </a:r>
            <a:r>
              <a:rPr lang="ru-RU" b="1" dirty="0">
                <a:solidFill>
                  <a:srgbClr val="FFFF00"/>
                </a:solidFill>
              </a:rPr>
              <a:t>«-a»</a:t>
            </a:r>
            <a:r>
              <a:rPr lang="ru-RU" dirty="0"/>
              <a:t> означает число, противоположное </a:t>
            </a:r>
            <a:r>
              <a:rPr lang="ru-RU" b="1" dirty="0">
                <a:solidFill>
                  <a:srgbClr val="FFFF00"/>
                </a:solidFill>
              </a:rPr>
              <a:t>«a»</a:t>
            </a:r>
            <a:r>
              <a:rPr lang="ru-RU" dirty="0"/>
              <a:t>. Помните, что под буквой может скрываться как положительное число, так и отрицательное число.</a:t>
            </a:r>
          </a:p>
        </p:txBody>
      </p:sp>
    </p:spTree>
    <p:extLst>
      <p:ext uri="{BB962C8B-B14F-4D97-AF65-F5344CB8AC3E}">
        <p14:creationId xmlns:p14="http://schemas.microsoft.com/office/powerpoint/2010/main" val="365288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6" y="0"/>
            <a:ext cx="9144000" cy="6862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15042" y="1340768"/>
            <a:ext cx="76413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endParaRPr lang="ru-RU" dirty="0" smtClean="0"/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4797153"/>
            <a:ext cx="6606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3431143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19672" y="260648"/>
            <a:ext cx="533214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 А П О М Н И 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Блок-схема: документ 13"/>
          <p:cNvSpPr/>
          <p:nvPr/>
        </p:nvSpPr>
        <p:spPr>
          <a:xfrm>
            <a:off x="414399" y="1916832"/>
            <a:ext cx="7209285" cy="1514312"/>
          </a:xfrm>
          <a:prstGeom prst="flowChartDocumen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Если одно число положительное, а другое отрицательное, то о таких числах говорят, </a:t>
            </a:r>
            <a:endParaRPr lang="ru-RU" sz="2400" dirty="0" smtClean="0"/>
          </a:p>
          <a:p>
            <a:pPr algn="ctr"/>
            <a:r>
              <a:rPr lang="ru-RU" sz="2400" dirty="0" smtClean="0"/>
              <a:t>что </a:t>
            </a:r>
            <a:r>
              <a:rPr lang="ru-RU" sz="2400" dirty="0"/>
              <a:t>они </a:t>
            </a:r>
            <a:r>
              <a:rPr lang="ru-RU" sz="2400" i="1" dirty="0">
                <a:solidFill>
                  <a:srgbClr val="FFFF00"/>
                </a:solidFill>
              </a:rPr>
              <a:t>имеют </a:t>
            </a:r>
            <a:r>
              <a:rPr lang="ru-RU" sz="2400" b="1" i="1" dirty="0">
                <a:solidFill>
                  <a:srgbClr val="FFFF00"/>
                </a:solidFill>
              </a:rPr>
              <a:t>разные знаки.</a:t>
            </a:r>
          </a:p>
        </p:txBody>
      </p:sp>
      <p:sp>
        <p:nvSpPr>
          <p:cNvPr id="13" name="Блок-схема: документ 12"/>
          <p:cNvSpPr/>
          <p:nvPr/>
        </p:nvSpPr>
        <p:spPr>
          <a:xfrm>
            <a:off x="401873" y="4149080"/>
            <a:ext cx="7209285" cy="1514312"/>
          </a:xfrm>
          <a:prstGeom prst="flowChartDocumen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Если </a:t>
            </a:r>
            <a:r>
              <a:rPr lang="ru-RU" sz="2400" dirty="0" smtClean="0"/>
              <a:t> оба числа положительны  или  оба числа отрицательны, то они </a:t>
            </a:r>
            <a:r>
              <a:rPr lang="ru-RU" sz="2400" i="1" dirty="0" smtClean="0">
                <a:solidFill>
                  <a:srgbClr val="FFFF00"/>
                </a:solidFill>
              </a:rPr>
              <a:t>имеют </a:t>
            </a:r>
            <a:r>
              <a:rPr lang="ru-RU" sz="2400" b="1" i="1" dirty="0" smtClean="0">
                <a:solidFill>
                  <a:srgbClr val="FFFF00"/>
                </a:solidFill>
              </a:rPr>
              <a:t>одинаковые </a:t>
            </a:r>
            <a:r>
              <a:rPr lang="ru-RU" sz="2400" b="1" i="1" dirty="0">
                <a:solidFill>
                  <a:srgbClr val="FFFF00"/>
                </a:solidFill>
              </a:rPr>
              <a:t>знаки.</a:t>
            </a:r>
          </a:p>
        </p:txBody>
      </p:sp>
    </p:spTree>
    <p:extLst>
      <p:ext uri="{BB962C8B-B14F-4D97-AF65-F5344CB8AC3E}">
        <p14:creationId xmlns:p14="http://schemas.microsoft.com/office/powerpoint/2010/main" val="214817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48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66" y="3573016"/>
            <a:ext cx="7992887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95966" y="836712"/>
            <a:ext cx="783142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Первичное закрепление </a:t>
            </a:r>
          </a:p>
          <a:p>
            <a:pPr algn="ctr"/>
            <a:r>
              <a:rPr lang="ru-RU" sz="5400" b="1" dirty="0">
                <a:ln w="50800"/>
                <a:solidFill>
                  <a:schemeClr val="bg1">
                    <a:shade val="50000"/>
                  </a:schemeClr>
                </a:solidFill>
              </a:rPr>
              <a:t>н</a:t>
            </a:r>
            <a:r>
              <a:rPr lang="ru-RU" sz="5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ового материала</a:t>
            </a:r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47548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991" y="0"/>
            <a:ext cx="916499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620688"/>
            <a:ext cx="75608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  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6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2" y="63813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7132" y="6086616"/>
            <a:ext cx="8857356" cy="7492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Какая температура показана  на термометре 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11816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59632" y="980728"/>
            <a:ext cx="633353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Какие из чисел</a:t>
            </a:r>
          </a:p>
          <a:p>
            <a:r>
              <a:rPr lang="ru-RU" sz="2400" dirty="0" smtClean="0"/>
              <a:t> 7;  23;  -89;  </a:t>
            </a:r>
            <a:r>
              <a:rPr lang="ru-RU" sz="2400" dirty="0" smtClean="0">
                <a:latin typeface="Arial"/>
                <a:cs typeface="Arial"/>
              </a:rPr>
              <a:t>⅜;  - 4⅔;  -5,4;  9⅞;  0;  10;  -14;</a:t>
            </a:r>
          </a:p>
          <a:p>
            <a:endParaRPr lang="ru-RU" sz="2400" dirty="0">
              <a:latin typeface="Arial"/>
              <a:cs typeface="Arial"/>
            </a:endParaRPr>
          </a:p>
          <a:p>
            <a:r>
              <a:rPr lang="ru-RU" sz="2400" dirty="0" smtClean="0">
                <a:latin typeface="Arial"/>
                <a:cs typeface="Arial"/>
              </a:rPr>
              <a:t>А) являются положительными ;</a:t>
            </a:r>
          </a:p>
          <a:p>
            <a:r>
              <a:rPr lang="ru-RU" sz="2400" dirty="0" smtClean="0">
                <a:latin typeface="Arial"/>
                <a:cs typeface="Arial"/>
              </a:rPr>
              <a:t>Б) являются отрицательными ;</a:t>
            </a:r>
          </a:p>
          <a:p>
            <a:r>
              <a:rPr lang="ru-RU" sz="2400" dirty="0" smtClean="0">
                <a:latin typeface="Arial"/>
                <a:cs typeface="Arial"/>
              </a:rPr>
              <a:t>В) не являются ни положительными, ни отрицательными;</a:t>
            </a:r>
          </a:p>
          <a:p>
            <a:r>
              <a:rPr lang="ru-RU" sz="2400" dirty="0" smtClean="0">
                <a:latin typeface="Arial"/>
                <a:cs typeface="Arial"/>
              </a:rPr>
              <a:t>Г) натуральными числами;</a:t>
            </a:r>
          </a:p>
          <a:p>
            <a:r>
              <a:rPr lang="ru-RU" sz="2400" dirty="0" smtClean="0">
                <a:latin typeface="Arial"/>
                <a:cs typeface="Arial"/>
              </a:rPr>
              <a:t> </a:t>
            </a:r>
            <a:endParaRPr lang="ru-RU" sz="2400" dirty="0"/>
          </a:p>
        </p:txBody>
      </p:sp>
      <p:sp>
        <p:nvSpPr>
          <p:cNvPr id="5" name="Блок-схема: объединение 4"/>
          <p:cNvSpPr/>
          <p:nvPr/>
        </p:nvSpPr>
        <p:spPr>
          <a:xfrm>
            <a:off x="2195736" y="260648"/>
            <a:ext cx="3816424" cy="608373"/>
          </a:xfrm>
          <a:prstGeom prst="flowChartMerg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Задание</a:t>
            </a:r>
            <a:endParaRPr lang="ru-RU" sz="2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4248150"/>
            <a:ext cx="8496943" cy="2349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6468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991" y="0"/>
            <a:ext cx="916499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23928" y="620688"/>
            <a:ext cx="46805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     Древнегреческий ученый Пифагор говорил: «Числа правят миром». </a:t>
            </a:r>
          </a:p>
          <a:p>
            <a:r>
              <a:rPr lang="ru-RU" sz="3200" b="1" dirty="0" smtClean="0"/>
              <a:t>   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638" y="4596106"/>
            <a:ext cx="3389362" cy="2128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3600400" cy="2335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39552" y="4005064"/>
            <a:ext cx="521508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7030A0"/>
                </a:solidFill>
              </a:rPr>
              <a:t>Мы с вами живем в этом мире чисел, а в школьные годы учимся работать с разными числами. </a:t>
            </a:r>
          </a:p>
        </p:txBody>
      </p:sp>
    </p:spTree>
    <p:extLst>
      <p:ext uri="{BB962C8B-B14F-4D97-AF65-F5344CB8AC3E}">
        <p14:creationId xmlns:p14="http://schemas.microsoft.com/office/powerpoint/2010/main" val="4010670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980728"/>
            <a:ext cx="7920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/>
                <a:cs typeface="Arial"/>
              </a:rPr>
              <a:t>Запишите с помощью знаков «+» и «-» информацию Гидрометцентра : </a:t>
            </a:r>
          </a:p>
          <a:p>
            <a:r>
              <a:rPr lang="ru-RU" sz="2400" dirty="0" smtClean="0">
                <a:latin typeface="Arial"/>
                <a:cs typeface="Arial"/>
              </a:rPr>
              <a:t>а) 18</a:t>
            </a:r>
            <a:r>
              <a:rPr lang="en-US" sz="2400" dirty="0" smtClean="0">
                <a:latin typeface="Arial"/>
                <a:cs typeface="Arial"/>
              </a:rPr>
              <a:t>º</a:t>
            </a:r>
            <a:r>
              <a:rPr lang="ru-RU" sz="2400" dirty="0" smtClean="0">
                <a:latin typeface="Arial"/>
                <a:cs typeface="Arial"/>
              </a:rPr>
              <a:t> тепла ;                    в) 12</a:t>
            </a:r>
            <a:r>
              <a:rPr lang="en-US" sz="2400" dirty="0" smtClean="0">
                <a:latin typeface="Arial"/>
                <a:cs typeface="Arial"/>
              </a:rPr>
              <a:t>º</a:t>
            </a:r>
            <a:r>
              <a:rPr lang="ru-RU" sz="2400" dirty="0" smtClean="0">
                <a:latin typeface="Arial"/>
                <a:cs typeface="Arial"/>
              </a:rPr>
              <a:t> ниже нуля;</a:t>
            </a:r>
          </a:p>
          <a:p>
            <a:r>
              <a:rPr lang="ru-RU" sz="2400" dirty="0" smtClean="0">
                <a:latin typeface="Arial"/>
                <a:cs typeface="Arial"/>
              </a:rPr>
              <a:t>б) 7</a:t>
            </a:r>
            <a:r>
              <a:rPr lang="en-US" sz="2400" dirty="0" smtClean="0">
                <a:latin typeface="Arial"/>
                <a:cs typeface="Arial"/>
              </a:rPr>
              <a:t>º</a:t>
            </a:r>
            <a:r>
              <a:rPr lang="ru-RU" sz="2400" dirty="0" smtClean="0">
                <a:latin typeface="Arial"/>
                <a:cs typeface="Arial"/>
              </a:rPr>
              <a:t> мороза ;                    г) 16</a:t>
            </a:r>
            <a:r>
              <a:rPr lang="en-US" sz="2400" dirty="0" smtClean="0">
                <a:latin typeface="Arial"/>
                <a:cs typeface="Arial"/>
              </a:rPr>
              <a:t>º</a:t>
            </a:r>
            <a:r>
              <a:rPr lang="ru-RU" sz="2400" dirty="0" smtClean="0">
                <a:latin typeface="Arial"/>
                <a:cs typeface="Arial"/>
              </a:rPr>
              <a:t> выше нуля.</a:t>
            </a:r>
            <a:endParaRPr lang="ru-RU" sz="2400" dirty="0"/>
          </a:p>
        </p:txBody>
      </p:sp>
      <p:sp>
        <p:nvSpPr>
          <p:cNvPr id="5" name="Блок-схема: объединение 4"/>
          <p:cNvSpPr/>
          <p:nvPr/>
        </p:nvSpPr>
        <p:spPr>
          <a:xfrm>
            <a:off x="2195736" y="260648"/>
            <a:ext cx="3816424" cy="608373"/>
          </a:xfrm>
          <a:prstGeom prst="flowChartMerg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Задание</a:t>
            </a:r>
            <a:endParaRPr lang="ru-RU" sz="2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27716"/>
            <a:ext cx="8496943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9618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980728"/>
            <a:ext cx="79208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latin typeface="Arial"/>
              <a:cs typeface="Arial"/>
            </a:endParaRPr>
          </a:p>
          <a:p>
            <a:r>
              <a:rPr lang="ru-RU" sz="2400" dirty="0" smtClean="0">
                <a:latin typeface="Arial"/>
                <a:cs typeface="Arial"/>
              </a:rPr>
              <a:t>Запишите с помощью знаков «+» и «-» информацию Гидрометцентра : </a:t>
            </a:r>
          </a:p>
          <a:p>
            <a:endParaRPr lang="ru-RU" sz="2400" dirty="0" smtClean="0">
              <a:latin typeface="Arial"/>
              <a:cs typeface="Arial"/>
            </a:endParaRPr>
          </a:p>
          <a:p>
            <a:r>
              <a:rPr lang="ru-RU" sz="2400" dirty="0" smtClean="0">
                <a:latin typeface="Arial"/>
                <a:cs typeface="Arial"/>
              </a:rPr>
              <a:t>а) 18</a:t>
            </a:r>
            <a:r>
              <a:rPr lang="en-US" sz="2400" dirty="0" smtClean="0">
                <a:latin typeface="Arial"/>
                <a:cs typeface="Arial"/>
              </a:rPr>
              <a:t>º</a:t>
            </a:r>
            <a:r>
              <a:rPr lang="ru-RU" sz="2400" dirty="0" smtClean="0">
                <a:latin typeface="Arial"/>
                <a:cs typeface="Arial"/>
              </a:rPr>
              <a:t> тепла ;                    в) 12</a:t>
            </a:r>
            <a:r>
              <a:rPr lang="en-US" sz="2400" dirty="0" smtClean="0">
                <a:latin typeface="Arial"/>
                <a:cs typeface="Arial"/>
              </a:rPr>
              <a:t>º</a:t>
            </a:r>
            <a:r>
              <a:rPr lang="ru-RU" sz="2400" dirty="0" smtClean="0">
                <a:latin typeface="Arial"/>
                <a:cs typeface="Arial"/>
              </a:rPr>
              <a:t> ниже нуля;</a:t>
            </a:r>
          </a:p>
          <a:p>
            <a:r>
              <a:rPr lang="ru-RU" sz="2400" dirty="0" smtClean="0">
                <a:latin typeface="Arial"/>
                <a:cs typeface="Arial"/>
              </a:rPr>
              <a:t>б) 7</a:t>
            </a:r>
            <a:r>
              <a:rPr lang="en-US" sz="2400" dirty="0" smtClean="0">
                <a:latin typeface="Arial"/>
                <a:cs typeface="Arial"/>
              </a:rPr>
              <a:t>º</a:t>
            </a:r>
            <a:r>
              <a:rPr lang="ru-RU" sz="2400" dirty="0" smtClean="0">
                <a:latin typeface="Arial"/>
                <a:cs typeface="Arial"/>
              </a:rPr>
              <a:t> мороза ;                    г) 16</a:t>
            </a:r>
            <a:r>
              <a:rPr lang="en-US" sz="2400" dirty="0" smtClean="0">
                <a:latin typeface="Arial"/>
                <a:cs typeface="Arial"/>
              </a:rPr>
              <a:t>º</a:t>
            </a:r>
            <a:r>
              <a:rPr lang="ru-RU" sz="2400" dirty="0" smtClean="0">
                <a:latin typeface="Arial"/>
                <a:cs typeface="Arial"/>
              </a:rPr>
              <a:t> выше нуля.</a:t>
            </a:r>
            <a:endParaRPr lang="ru-RU" sz="2400" dirty="0"/>
          </a:p>
        </p:txBody>
      </p:sp>
      <p:sp>
        <p:nvSpPr>
          <p:cNvPr id="5" name="Блок-схема: объединение 4"/>
          <p:cNvSpPr/>
          <p:nvPr/>
        </p:nvSpPr>
        <p:spPr>
          <a:xfrm>
            <a:off x="2195736" y="260648"/>
            <a:ext cx="3816424" cy="608373"/>
          </a:xfrm>
          <a:prstGeom prst="flowChartMerg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Задание</a:t>
            </a:r>
            <a:endParaRPr lang="ru-RU" sz="28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1839" y="3645024"/>
            <a:ext cx="7992888" cy="9144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а) + 18 ;     б) – 7 ;       в) – 12 ;        г) + 16 или 16</a:t>
            </a:r>
            <a:endParaRPr lang="ru-RU" sz="2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133" y="4941168"/>
            <a:ext cx="392588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51520" y="5949280"/>
            <a:ext cx="864096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Запишите шесть отрицательных дробей со знаменателем 5.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71793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991" y="0"/>
            <a:ext cx="916499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620688"/>
            <a:ext cx="75608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3" y="260648"/>
            <a:ext cx="576064" cy="646330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Повторение</a:t>
            </a:r>
            <a:endParaRPr lang="ru-RU" sz="40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331640" y="163488"/>
            <a:ext cx="2016224" cy="60121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№  1</a:t>
            </a:r>
            <a:endParaRPr lang="ru-RU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043608" y="1205463"/>
            <a:ext cx="78488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     В парке растет 150 кленов, дубов больше на 2/15 количества кленов, березы составляют 23/34 количества дубов, а липы – 20/87 общего количества кленов, дубов и берез.</a:t>
            </a:r>
          </a:p>
          <a:p>
            <a:r>
              <a:rPr lang="ru-RU" sz="2400" dirty="0" smtClean="0"/>
              <a:t> Сколько всего указанных деревьев растет в парке ?</a:t>
            </a:r>
            <a:endParaRPr lang="ru-RU" sz="24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212976"/>
            <a:ext cx="6519220" cy="3498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629" y="3200399"/>
            <a:ext cx="3358852" cy="3510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7300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991" y="0"/>
            <a:ext cx="916499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620688"/>
            <a:ext cx="75608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3" y="260648"/>
            <a:ext cx="576064" cy="646330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Повторение</a:t>
            </a:r>
            <a:endParaRPr lang="ru-RU" sz="40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331640" y="163488"/>
            <a:ext cx="2016224" cy="60121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№  2</a:t>
            </a:r>
            <a:endParaRPr lang="ru-RU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043608" y="1205463"/>
            <a:ext cx="7848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     </a:t>
            </a:r>
            <a:endParaRPr lang="ru-RU" sz="24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793" y="980728"/>
            <a:ext cx="7744469" cy="5743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6214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467544" y="4221088"/>
            <a:ext cx="6192688" cy="457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33686" y="5301208"/>
            <a:ext cx="6298554" cy="457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33686" y="6237312"/>
            <a:ext cx="629855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3527" y="283032"/>
            <a:ext cx="8418044" cy="914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7" y="283031"/>
            <a:ext cx="830788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8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Координаты на прямой</a:t>
            </a:r>
            <a:endParaRPr lang="ru-RU" sz="48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05557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95536" y="188640"/>
            <a:ext cx="8136904" cy="11304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404665"/>
            <a:ext cx="784887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Координаты на прямой</a:t>
            </a:r>
            <a:endParaRPr lang="ru-RU" sz="48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6093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991" y="0"/>
            <a:ext cx="916499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620688"/>
            <a:ext cx="75608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116632"/>
            <a:ext cx="5688632" cy="83099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Итог    урока</a:t>
            </a:r>
            <a:endParaRPr lang="ru-RU" sz="48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84" y="4077072"/>
            <a:ext cx="8497887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75084" y="1484784"/>
            <a:ext cx="8317396" cy="230832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FFFF00"/>
                </a:solidFill>
              </a:rPr>
              <a:t>С какими числами сегодня познакомились ?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FFFF00"/>
                </a:solidFill>
              </a:rPr>
              <a:t>С помощью какого символа обозначают отрицательные числа ? Положительные числа ?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FFFF00"/>
                </a:solidFill>
              </a:rPr>
              <a:t>Каким числом является нуль ?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FFFF00"/>
                </a:solidFill>
              </a:rPr>
              <a:t>О каких двух числах говорят, что они имеют разные знаки ? Одинаковые знаки ?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25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482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67744" y="0"/>
            <a:ext cx="614901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Домашнее задание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196752"/>
            <a:ext cx="7620000" cy="504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835696" y="2967335"/>
            <a:ext cx="21602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</a:t>
            </a:r>
            <a:r>
              <a:rPr lang="ru-RU" i="1" dirty="0" smtClean="0"/>
              <a:t>§ </a:t>
            </a:r>
            <a:r>
              <a:rPr lang="ru-RU" i="1" dirty="0"/>
              <a:t>29</a:t>
            </a:r>
            <a:r>
              <a:rPr lang="ru-RU" i="1" dirty="0" smtClean="0"/>
              <a:t>,</a:t>
            </a:r>
          </a:p>
          <a:p>
            <a:r>
              <a:rPr lang="ru-RU" i="1" dirty="0"/>
              <a:t> </a:t>
            </a:r>
            <a:r>
              <a:rPr lang="ru-RU" i="1" dirty="0" smtClean="0"/>
              <a:t>       </a:t>
            </a:r>
            <a:r>
              <a:rPr lang="ru-RU" i="1" dirty="0"/>
              <a:t>вопросы 1 – 3,</a:t>
            </a:r>
          </a:p>
          <a:p>
            <a:endParaRPr lang="ru-RU" i="1" dirty="0"/>
          </a:p>
          <a:p>
            <a:r>
              <a:rPr lang="ru-RU" i="1" dirty="0" smtClean="0"/>
              <a:t>        № </a:t>
            </a:r>
            <a:r>
              <a:rPr lang="ru-RU" i="1" dirty="0"/>
              <a:t>834, 841.</a:t>
            </a:r>
          </a:p>
        </p:txBody>
      </p:sp>
    </p:spTree>
    <p:extLst>
      <p:ext uri="{BB962C8B-B14F-4D97-AF65-F5344CB8AC3E}">
        <p14:creationId xmlns:p14="http://schemas.microsoft.com/office/powerpoint/2010/main" val="422807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991" y="0"/>
            <a:ext cx="916499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1520" y="1340768"/>
            <a:ext cx="1296144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№ 1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1641" y="188640"/>
            <a:ext cx="7488832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Актуализация  знаний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35696" y="1556792"/>
            <a:ext cx="705678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Андрей простудился, и вечером его температура с 36,6</a:t>
            </a:r>
            <a:r>
              <a:rPr lang="en-US" sz="2400" dirty="0" smtClean="0">
                <a:latin typeface="Arial"/>
                <a:cs typeface="Arial"/>
              </a:rPr>
              <a:t>º</a:t>
            </a:r>
            <a:r>
              <a:rPr lang="ru-RU" sz="2400" dirty="0" smtClean="0">
                <a:latin typeface="Arial"/>
                <a:cs typeface="Arial"/>
              </a:rPr>
              <a:t> повысилась на 2,3</a:t>
            </a:r>
            <a:r>
              <a:rPr lang="en-US" sz="2400" dirty="0" smtClean="0">
                <a:latin typeface="Arial"/>
                <a:cs typeface="Arial"/>
              </a:rPr>
              <a:t>º</a:t>
            </a:r>
            <a:r>
              <a:rPr lang="ru-RU" sz="2400" dirty="0" smtClean="0">
                <a:latin typeface="Arial"/>
                <a:cs typeface="Arial"/>
              </a:rPr>
              <a:t>. Но утром ему стало легче, и температура снизилась на 1,8</a:t>
            </a:r>
            <a:r>
              <a:rPr lang="en-US" sz="2400" dirty="0" smtClean="0">
                <a:latin typeface="Arial"/>
                <a:cs typeface="Arial"/>
              </a:rPr>
              <a:t>º</a:t>
            </a:r>
            <a:r>
              <a:rPr lang="ru-RU" sz="2400" dirty="0" smtClean="0">
                <a:latin typeface="Arial"/>
                <a:cs typeface="Arial"/>
              </a:rPr>
              <a:t>. Какой была температура у Андрея: </a:t>
            </a:r>
          </a:p>
          <a:p>
            <a:r>
              <a:rPr lang="ru-RU" sz="2400" dirty="0" smtClean="0">
                <a:latin typeface="Arial"/>
                <a:cs typeface="Arial"/>
              </a:rPr>
              <a:t>А)вечером  ?   Б) утром ?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216843"/>
            <a:ext cx="3510037" cy="211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Блок-схема: ссылка на другую страницу 8"/>
          <p:cNvSpPr/>
          <p:nvPr/>
        </p:nvSpPr>
        <p:spPr>
          <a:xfrm>
            <a:off x="2267744" y="3789039"/>
            <a:ext cx="1008112" cy="671879"/>
          </a:xfrm>
          <a:prstGeom prst="flowChartOffpageConnector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38,9</a:t>
            </a:r>
            <a:r>
              <a:rPr lang="en-US" sz="2800" dirty="0" smtClean="0">
                <a:latin typeface="Arial"/>
                <a:cs typeface="Arial"/>
              </a:rPr>
              <a:t>º</a:t>
            </a:r>
            <a:endParaRPr lang="ru-RU" sz="2800" dirty="0"/>
          </a:p>
        </p:txBody>
      </p:sp>
      <p:sp>
        <p:nvSpPr>
          <p:cNvPr id="14" name="Блок-схема: ссылка на другую страницу 13"/>
          <p:cNvSpPr/>
          <p:nvPr/>
        </p:nvSpPr>
        <p:spPr>
          <a:xfrm>
            <a:off x="4057448" y="3789040"/>
            <a:ext cx="1008112" cy="671879"/>
          </a:xfrm>
          <a:prstGeom prst="flowChartOffpageConnector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37,1</a:t>
            </a:r>
            <a:r>
              <a:rPr lang="en-US" sz="2800" dirty="0" smtClean="0">
                <a:latin typeface="Arial"/>
                <a:cs typeface="Arial"/>
              </a:rPr>
              <a:t>º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27776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991" y="0"/>
            <a:ext cx="916499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1520" y="1340768"/>
            <a:ext cx="1296144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№ 2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1641" y="188640"/>
            <a:ext cx="7488832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Актуализация  знаний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07703" y="2348880"/>
            <a:ext cx="60486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Arial"/>
                <a:cs typeface="Arial"/>
              </a:rPr>
              <a:t>Что изображено на рисунке 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Arial"/>
                <a:cs typeface="Arial"/>
              </a:rPr>
              <a:t>Как называется точка О 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Arial"/>
                <a:cs typeface="Arial"/>
              </a:rPr>
              <a:t>Как называется отрезок ОА 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Arial"/>
                <a:cs typeface="Arial"/>
              </a:rPr>
              <a:t>Что показывает стрелка 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400" dirty="0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2123728" y="1772816"/>
            <a:ext cx="4968552" cy="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123728" y="1663933"/>
            <a:ext cx="0" cy="270466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975273" y="1663933"/>
            <a:ext cx="0" cy="270466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906215" y="1348066"/>
            <a:ext cx="5529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C000"/>
                </a:solidFill>
              </a:rPr>
              <a:t>О</a:t>
            </a:r>
            <a:endParaRPr lang="ru-RU" sz="2400" dirty="0">
              <a:solidFill>
                <a:srgbClr val="FFC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43808" y="1340768"/>
            <a:ext cx="449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C000"/>
                </a:solidFill>
              </a:rPr>
              <a:t>А</a:t>
            </a:r>
            <a:endParaRPr lang="ru-RU" sz="2800" dirty="0">
              <a:solidFill>
                <a:srgbClr val="FFC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79712" y="1863988"/>
            <a:ext cx="479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0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43808" y="1934399"/>
            <a:ext cx="433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1</a:t>
            </a:r>
            <a:endParaRPr lang="ru-RU" dirty="0">
              <a:solidFill>
                <a:srgbClr val="FFFF00"/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3635896" y="1663933"/>
            <a:ext cx="0" cy="270466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211960" y="1663933"/>
            <a:ext cx="0" cy="270466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948264" y="1772816"/>
            <a:ext cx="4392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/>
              <a:t>х</a:t>
            </a:r>
            <a:endParaRPr lang="ru-RU" sz="2000" i="1" dirty="0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4716016" y="1663933"/>
            <a:ext cx="0" cy="270466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5148064" y="1642011"/>
            <a:ext cx="0" cy="26161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" name="TextBox 2047"/>
          <p:cNvSpPr txBox="1"/>
          <p:nvPr/>
        </p:nvSpPr>
        <p:spPr>
          <a:xfrm>
            <a:off x="4561504" y="1340768"/>
            <a:ext cx="464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C000"/>
                </a:solidFill>
              </a:rPr>
              <a:t>К</a:t>
            </a:r>
            <a:endParaRPr lang="ru-RU" sz="2400" b="1" dirty="0">
              <a:solidFill>
                <a:srgbClr val="FFC000"/>
              </a:solidFill>
            </a:endParaRPr>
          </a:p>
        </p:txBody>
      </p:sp>
      <p:cxnSp>
        <p:nvCxnSpPr>
          <p:cNvPr id="2051" name="Прямая соединительная линия 2050"/>
          <p:cNvCxnSpPr/>
          <p:nvPr/>
        </p:nvCxnSpPr>
        <p:spPr>
          <a:xfrm>
            <a:off x="5580112" y="1642011"/>
            <a:ext cx="0" cy="22197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3" name="Прямая соединительная линия 2052"/>
          <p:cNvCxnSpPr/>
          <p:nvPr/>
        </p:nvCxnSpPr>
        <p:spPr>
          <a:xfrm>
            <a:off x="6084168" y="1642011"/>
            <a:ext cx="0" cy="22197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5" name="Прямая соединительная линия 2054"/>
          <p:cNvCxnSpPr/>
          <p:nvPr/>
        </p:nvCxnSpPr>
        <p:spPr>
          <a:xfrm>
            <a:off x="6588224" y="1663933"/>
            <a:ext cx="0" cy="239688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8" name="TextBox 2057"/>
          <p:cNvSpPr txBox="1"/>
          <p:nvPr/>
        </p:nvSpPr>
        <p:spPr>
          <a:xfrm>
            <a:off x="5904148" y="1362070"/>
            <a:ext cx="360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C000"/>
                </a:solidFill>
              </a:rPr>
              <a:t>Р</a:t>
            </a:r>
          </a:p>
        </p:txBody>
      </p:sp>
      <p:sp>
        <p:nvSpPr>
          <p:cNvPr id="2059" name="TextBox 2058"/>
          <p:cNvSpPr txBox="1"/>
          <p:nvPr/>
        </p:nvSpPr>
        <p:spPr>
          <a:xfrm>
            <a:off x="2459192" y="4055500"/>
            <a:ext cx="3688574" cy="46166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/>
              <a:t>Продолжите предложения</a:t>
            </a:r>
            <a:endParaRPr lang="ru-RU" sz="2400" dirty="0"/>
          </a:p>
        </p:txBody>
      </p:sp>
      <p:sp>
        <p:nvSpPr>
          <p:cNvPr id="2060" name="TextBox 2059"/>
          <p:cNvSpPr txBox="1"/>
          <p:nvPr/>
        </p:nvSpPr>
        <p:spPr>
          <a:xfrm>
            <a:off x="1906214" y="4725144"/>
            <a:ext cx="70582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/>
              <a:t>Координатный луч – это …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/>
              <a:t>Начало отсчета обозначают - …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/>
              <a:t>Положительное направление- …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/>
              <a:t>Единичным отрезком называют - …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/>
              <a:t>Координаты точек А, К, Р соответственно равны -…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/>
              <a:t>С помощью координатного луча можно …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123305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0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0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4611566"/>
              </p:ext>
            </p:extLst>
          </p:nvPr>
        </p:nvGraphicFramePr>
        <p:xfrm>
          <a:off x="467544" y="2132856"/>
          <a:ext cx="8219256" cy="792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9752"/>
                <a:gridCol w="2739752"/>
                <a:gridCol w="2739752"/>
              </a:tblGrid>
              <a:tr h="39604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604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0" y="0"/>
            <a:ext cx="916499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99592" y="1340768"/>
            <a:ext cx="7488832" cy="52322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</a:rPr>
              <a:t>Распределить информацию  в три колонки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1641" y="188640"/>
            <a:ext cx="7488832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Актуализация  знаний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07703" y="2348880"/>
            <a:ext cx="6048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ru-RU" sz="24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628824"/>
              </p:ext>
            </p:extLst>
          </p:nvPr>
        </p:nvGraphicFramePr>
        <p:xfrm>
          <a:off x="1475655" y="2208872"/>
          <a:ext cx="6552729" cy="7416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84243"/>
                <a:gridCol w="2184243"/>
                <a:gridCol w="218424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Меньше нуля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Равно нулю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Больше нуля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99591" y="3140968"/>
            <a:ext cx="806489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1. Убытки компании составили 1000 000 руб., а через несколько лет компания получила прибыль 500 000 руб.</a:t>
            </a:r>
          </a:p>
          <a:p>
            <a:r>
              <a:rPr lang="ru-RU" dirty="0" smtClean="0"/>
              <a:t>2. Летом средняя температура воздуха 25 </a:t>
            </a:r>
            <a:r>
              <a:rPr lang="en-US" dirty="0" smtClean="0">
                <a:latin typeface="Arial"/>
                <a:cs typeface="Arial"/>
              </a:rPr>
              <a:t>º</a:t>
            </a:r>
            <a:r>
              <a:rPr lang="ru-RU" dirty="0" smtClean="0">
                <a:latin typeface="Arial"/>
                <a:cs typeface="Arial"/>
              </a:rPr>
              <a:t>С тепла, а зимой – 20 </a:t>
            </a:r>
            <a:r>
              <a:rPr lang="en-US" dirty="0" smtClean="0">
                <a:latin typeface="Arial"/>
                <a:cs typeface="Arial"/>
              </a:rPr>
              <a:t>º</a:t>
            </a:r>
            <a:r>
              <a:rPr lang="ru-RU" dirty="0" smtClean="0">
                <a:latin typeface="Arial"/>
                <a:cs typeface="Arial"/>
              </a:rPr>
              <a:t>С мороза.</a:t>
            </a:r>
          </a:p>
          <a:p>
            <a:r>
              <a:rPr lang="ru-RU" dirty="0" smtClean="0">
                <a:latin typeface="Arial"/>
                <a:cs typeface="Arial"/>
              </a:rPr>
              <a:t>3. Уровень моря.</a:t>
            </a:r>
          </a:p>
          <a:p>
            <a:r>
              <a:rPr lang="ru-RU" dirty="0" smtClean="0">
                <a:latin typeface="Arial"/>
                <a:cs typeface="Arial"/>
              </a:rPr>
              <a:t>4. Долина смерти находится на 86 м ниже уровня моря и здесь было зафиксировано 57 </a:t>
            </a:r>
            <a:r>
              <a:rPr lang="en-US" dirty="0" smtClean="0">
                <a:latin typeface="Arial"/>
                <a:cs typeface="Arial"/>
              </a:rPr>
              <a:t>º</a:t>
            </a:r>
            <a:r>
              <a:rPr lang="ru-RU" dirty="0" smtClean="0">
                <a:latin typeface="Arial"/>
                <a:cs typeface="Arial"/>
              </a:rPr>
              <a:t>С тепла.</a:t>
            </a:r>
          </a:p>
          <a:p>
            <a:r>
              <a:rPr lang="ru-RU" dirty="0" smtClean="0">
                <a:latin typeface="Arial"/>
                <a:cs typeface="Arial"/>
              </a:rPr>
              <a:t>5. Шкала термометра  состоит из двух частей – красной и синей.</a:t>
            </a:r>
          </a:p>
          <a:p>
            <a:r>
              <a:rPr lang="ru-RU" dirty="0" smtClean="0">
                <a:latin typeface="Arial"/>
                <a:cs typeface="Arial"/>
              </a:rPr>
              <a:t>6. По мере восхождения на гору Эльбрус, высота которой 5 642 м над уровнем моря, температура может опуститься до 30 </a:t>
            </a:r>
            <a:r>
              <a:rPr lang="en-US" dirty="0" smtClean="0">
                <a:latin typeface="Arial"/>
                <a:cs typeface="Arial"/>
              </a:rPr>
              <a:t>º</a:t>
            </a:r>
            <a:r>
              <a:rPr lang="ru-RU" dirty="0" smtClean="0">
                <a:latin typeface="Arial"/>
                <a:cs typeface="Arial"/>
              </a:rPr>
              <a:t>С ниже нуля.</a:t>
            </a:r>
          </a:p>
          <a:p>
            <a:r>
              <a:rPr lang="ru-RU" dirty="0" smtClean="0">
                <a:latin typeface="Arial"/>
                <a:cs typeface="Arial"/>
              </a:rPr>
              <a:t>7. Долгое время одни числа называли «долг», «недостача», а другие «имущество».</a:t>
            </a:r>
          </a:p>
          <a:p>
            <a:r>
              <a:rPr lang="ru-RU" dirty="0" smtClean="0">
                <a:latin typeface="Arial"/>
                <a:cs typeface="Arial"/>
              </a:rPr>
              <a:t>8. Нулевая отметка на шкале градусника.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5916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40"/>
            <a:ext cx="9144000" cy="680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87824" y="260648"/>
            <a:ext cx="5832648" cy="34163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Положительные 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отрицательные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числа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5085184"/>
            <a:ext cx="4181450" cy="163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2278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40"/>
            <a:ext cx="9144000" cy="680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31840" y="260648"/>
            <a:ext cx="5688632" cy="450892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Формируемые результаты</a:t>
            </a:r>
          </a:p>
          <a:p>
            <a:pPr algn="ctr"/>
            <a:endParaRPr lang="ru-RU" sz="11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r>
              <a:rPr lang="ru-RU" sz="2000" b="1" dirty="0" smtClean="0">
                <a:ln w="11430"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Предметные </a:t>
            </a:r>
            <a:r>
              <a:rPr lang="ru-RU" sz="2000" b="1" dirty="0" smtClean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dirty="0" smtClean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сформировать представление об отрицательных числах, ввести понятие отрицательного числа, положительного числа, чисел с разными знаками.</a:t>
            </a:r>
          </a:p>
          <a:p>
            <a:r>
              <a:rPr lang="ru-RU" sz="2000" b="1" dirty="0" smtClean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Личностные</a:t>
            </a:r>
            <a:r>
              <a:rPr lang="ru-RU" sz="2000" dirty="0" smtClean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формировать интерес к изучению темы и желание применять приобретенные знания и умения.</a:t>
            </a:r>
          </a:p>
          <a:p>
            <a:r>
              <a:rPr lang="ru-RU" sz="2000" b="1" dirty="0" err="1" smtClean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Метапредметные</a:t>
            </a:r>
            <a:r>
              <a:rPr lang="ru-RU" sz="2000" b="1" dirty="0" smtClean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  <a:r>
              <a:rPr lang="ru-RU" sz="2000" dirty="0" smtClean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формировать первоначальные представления об идеях и о методах математики как об универсальном языке науки, о средстве моделирования явлений и процессов.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5085184"/>
            <a:ext cx="3893418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470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48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59" y="260648"/>
            <a:ext cx="8064897" cy="83099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При изложении нового материала, </a:t>
            </a:r>
          </a:p>
          <a:p>
            <a:pPr algn="ctr"/>
            <a:r>
              <a:rPr lang="ru-RU" sz="2400" dirty="0" smtClean="0"/>
              <a:t>вам необходимо заполнить таблицу</a:t>
            </a:r>
            <a:endParaRPr lang="ru-RU" sz="24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0102739"/>
              </p:ext>
            </p:extLst>
          </p:nvPr>
        </p:nvGraphicFramePr>
        <p:xfrm>
          <a:off x="791579" y="1556792"/>
          <a:ext cx="7704855" cy="44079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415"/>
                <a:gridCol w="2016224"/>
                <a:gridCol w="1944216"/>
              </a:tblGrid>
              <a:tr h="69870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Теоретический  материал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Понимаю/не понимаю ( + / - 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Вопрос к учителю</a:t>
                      </a:r>
                      <a:endParaRPr lang="ru-RU" dirty="0"/>
                    </a:p>
                  </a:txBody>
                  <a:tcPr/>
                </a:tc>
              </a:tr>
              <a:tr h="698707">
                <a:tc>
                  <a:txBody>
                    <a:bodyPr/>
                    <a:lstStyle/>
                    <a:p>
                      <a:r>
                        <a:rPr lang="ru-RU" dirty="0" smtClean="0"/>
                        <a:t>1. Числа, больше нуля, называют </a:t>
                      </a:r>
                      <a:r>
                        <a:rPr lang="ru-RU" i="1" dirty="0" smtClean="0">
                          <a:solidFill>
                            <a:srgbClr val="FF0000"/>
                          </a:solidFill>
                        </a:rPr>
                        <a:t>положительными.</a:t>
                      </a:r>
                      <a:endParaRPr lang="ru-RU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98707">
                <a:tc>
                  <a:txBody>
                    <a:bodyPr/>
                    <a:lstStyle/>
                    <a:p>
                      <a:r>
                        <a:rPr lang="ru-RU" dirty="0" smtClean="0"/>
                        <a:t>2. Числа, меньше нуля, называют </a:t>
                      </a:r>
                      <a:r>
                        <a:rPr lang="ru-RU" i="1" dirty="0" smtClean="0">
                          <a:solidFill>
                            <a:srgbClr val="FF0000"/>
                          </a:solidFill>
                        </a:rPr>
                        <a:t>отрицательными.</a:t>
                      </a:r>
                      <a:endParaRPr lang="ru-RU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98707">
                <a:tc>
                  <a:txBody>
                    <a:bodyPr/>
                    <a:lstStyle/>
                    <a:p>
                      <a:r>
                        <a:rPr lang="ru-RU" dirty="0" smtClean="0"/>
                        <a:t>3. Числа со знаком « + » называют </a:t>
                      </a:r>
                      <a:r>
                        <a:rPr lang="ru-RU" i="1" dirty="0" smtClean="0">
                          <a:solidFill>
                            <a:srgbClr val="FF0000"/>
                          </a:solidFill>
                        </a:rPr>
                        <a:t>положительными.</a:t>
                      </a:r>
                      <a:endParaRPr lang="ru-RU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98707">
                <a:tc>
                  <a:txBody>
                    <a:bodyPr/>
                    <a:lstStyle/>
                    <a:p>
                      <a:r>
                        <a:rPr lang="ru-RU" dirty="0" smtClean="0"/>
                        <a:t>4. Числа со знаком « - » называют </a:t>
                      </a:r>
                      <a:r>
                        <a:rPr lang="ru-RU" i="1" dirty="0" smtClean="0">
                          <a:solidFill>
                            <a:srgbClr val="FF0000"/>
                          </a:solidFill>
                        </a:rPr>
                        <a:t>отрицательными. </a:t>
                      </a:r>
                      <a:endParaRPr lang="ru-RU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98707">
                <a:tc>
                  <a:txBody>
                    <a:bodyPr/>
                    <a:lstStyle/>
                    <a:p>
                      <a:r>
                        <a:rPr lang="ru-RU" dirty="0" smtClean="0"/>
                        <a:t>5. Число 0 не является ни положительным, ни отрицательным.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170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57" y="0"/>
            <a:ext cx="91848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751344"/>
            <a:ext cx="81369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FF00"/>
                </a:solidFill>
              </a:rPr>
              <a:t>Окружающий мир настолько сложен и разнообразен. Натуральных и дробных чисел бывает недостаточно, чтобы измерить некоторые величины, описать многие события.</a:t>
            </a:r>
          </a:p>
          <a:p>
            <a:endParaRPr lang="ru-RU" sz="2800" dirty="0">
              <a:solidFill>
                <a:srgbClr val="FFFF00"/>
              </a:solidFill>
            </a:endParaRPr>
          </a:p>
          <a:p>
            <a:r>
              <a:rPr lang="ru-RU" sz="2800" dirty="0">
                <a:solidFill>
                  <a:srgbClr val="FFFF00"/>
                </a:solidFill>
              </a:rPr>
              <a:t>Ребята, какое время года сейчас? </a:t>
            </a:r>
            <a:endParaRPr lang="ru-RU" sz="2800" dirty="0" smtClean="0">
              <a:solidFill>
                <a:srgbClr val="FFFF00"/>
              </a:solidFill>
            </a:endParaRPr>
          </a:p>
          <a:p>
            <a:r>
              <a:rPr lang="ru-RU" sz="2800" dirty="0" smtClean="0">
                <a:solidFill>
                  <a:srgbClr val="FFFF00"/>
                </a:solidFill>
              </a:rPr>
              <a:t>Чем </a:t>
            </a:r>
            <a:r>
              <a:rPr lang="ru-RU" sz="2800" dirty="0">
                <a:solidFill>
                  <a:srgbClr val="FFFF00"/>
                </a:solidFill>
              </a:rPr>
              <a:t>отличается погода летом и зимой? </a:t>
            </a:r>
            <a:endParaRPr lang="ru-RU" sz="2800" dirty="0" smtClean="0">
              <a:solidFill>
                <a:srgbClr val="FFFF00"/>
              </a:solidFill>
            </a:endParaRPr>
          </a:p>
          <a:p>
            <a:r>
              <a:rPr lang="ru-RU" sz="2800" dirty="0" smtClean="0">
                <a:solidFill>
                  <a:srgbClr val="FFFF00"/>
                </a:solidFill>
              </a:rPr>
              <a:t>А </a:t>
            </a:r>
            <a:r>
              <a:rPr lang="ru-RU" sz="2800" dirty="0">
                <a:solidFill>
                  <a:srgbClr val="FFFF00"/>
                </a:solidFill>
              </a:rPr>
              <a:t>как вы узнали, что на улице холодно? </a:t>
            </a:r>
            <a:endParaRPr lang="ru-RU" sz="2800" dirty="0" smtClean="0">
              <a:solidFill>
                <a:srgbClr val="FFFF00"/>
              </a:solidFill>
            </a:endParaRPr>
          </a:p>
          <a:p>
            <a:r>
              <a:rPr lang="ru-RU" sz="2800" dirty="0" smtClean="0">
                <a:solidFill>
                  <a:srgbClr val="FFFF00"/>
                </a:solidFill>
              </a:rPr>
              <a:t>С </a:t>
            </a:r>
            <a:r>
              <a:rPr lang="ru-RU" sz="2800" dirty="0">
                <a:solidFill>
                  <a:srgbClr val="FFFF00"/>
                </a:solidFill>
              </a:rPr>
              <a:t>помощью какого прибора</a:t>
            </a:r>
            <a:r>
              <a:rPr lang="ru-RU" sz="2800" dirty="0" smtClean="0">
                <a:solidFill>
                  <a:srgbClr val="FFFF00"/>
                </a:solidFill>
              </a:rPr>
              <a:t>?</a:t>
            </a:r>
          </a:p>
          <a:p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>
                <a:solidFill>
                  <a:srgbClr val="FFFF00"/>
                </a:solidFill>
              </a:rPr>
              <a:t>Давайте рассмотрим термометр. </a:t>
            </a:r>
            <a:endParaRPr lang="ru-RU" sz="2800" dirty="0" smtClean="0">
              <a:solidFill>
                <a:srgbClr val="FFFF00"/>
              </a:solidFill>
            </a:endParaRPr>
          </a:p>
          <a:p>
            <a:r>
              <a:rPr lang="ru-RU" sz="2800" dirty="0" smtClean="0">
                <a:solidFill>
                  <a:srgbClr val="FFFF00"/>
                </a:solidFill>
              </a:rPr>
              <a:t>Что </a:t>
            </a:r>
            <a:r>
              <a:rPr lang="ru-RU" sz="2800" dirty="0">
                <a:solidFill>
                  <a:srgbClr val="FFFF00"/>
                </a:solidFill>
              </a:rPr>
              <a:t>изображено на термометре</a:t>
            </a:r>
            <a:r>
              <a:rPr lang="ru-RU" sz="2800" dirty="0" smtClean="0">
                <a:solidFill>
                  <a:srgbClr val="FFFF00"/>
                </a:solidFill>
              </a:rPr>
              <a:t>?</a:t>
            </a:r>
          </a:p>
          <a:p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>
                <a:solidFill>
                  <a:srgbClr val="FFFF00"/>
                </a:solidFill>
              </a:rPr>
              <a:t>Как расположены числа?</a:t>
            </a:r>
          </a:p>
          <a:p>
            <a:endParaRPr lang="ru-RU" sz="2400" dirty="0">
              <a:solidFill>
                <a:srgbClr val="FFFF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140968"/>
            <a:ext cx="2160240" cy="3335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519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1293</Words>
  <Application>Microsoft Office PowerPoint</Application>
  <PresentationFormat>Экран (4:3)</PresentationFormat>
  <Paragraphs>188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Историческая  справка</vt:lpstr>
      <vt:lpstr>Историческая  справка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123</cp:lastModifiedBy>
  <cp:revision>29</cp:revision>
  <dcterms:created xsi:type="dcterms:W3CDTF">2017-12-27T06:17:55Z</dcterms:created>
  <dcterms:modified xsi:type="dcterms:W3CDTF">2017-12-27T11:50:12Z</dcterms:modified>
</cp:coreProperties>
</file>