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80" r:id="rId4"/>
    <p:sldId id="281" r:id="rId5"/>
    <p:sldId id="283" r:id="rId6"/>
    <p:sldId id="262" r:id="rId7"/>
    <p:sldId id="271" r:id="rId8"/>
    <p:sldId id="274" r:id="rId9"/>
    <p:sldId id="264" r:id="rId10"/>
    <p:sldId id="287" r:id="rId11"/>
    <p:sldId id="263" r:id="rId12"/>
    <p:sldId id="275" r:id="rId13"/>
    <p:sldId id="257" r:id="rId14"/>
    <p:sldId id="285" r:id="rId15"/>
    <p:sldId id="272" r:id="rId16"/>
    <p:sldId id="286" r:id="rId17"/>
    <p:sldId id="282" r:id="rId18"/>
    <p:sldId id="279" r:id="rId19"/>
    <p:sldId id="289" r:id="rId20"/>
    <p:sldId id="290" r:id="rId21"/>
    <p:sldId id="291" r:id="rId22"/>
    <p:sldId id="276" r:id="rId23"/>
    <p:sldId id="293" r:id="rId24"/>
    <p:sldId id="294" r:id="rId25"/>
    <p:sldId id="295" r:id="rId26"/>
    <p:sldId id="292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41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"/>
            <a:ext cx="9144000" cy="68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60648"/>
            <a:ext cx="5832648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математики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6 классе.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§ 29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5184"/>
            <a:ext cx="411242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5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0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Понятие </a:t>
            </a:r>
            <a:r>
              <a:rPr lang="ru-RU" sz="2400" dirty="0">
                <a:solidFill>
                  <a:srgbClr val="FFFF00"/>
                </a:solidFill>
              </a:rPr>
              <a:t>об отрицательных числах возникло в практике очень давно, причем при решении таких заданий, где из меньшего числа приходилось вычитать большее число. Египтяне, вавилоняне, а также древние греки не знали отрицательных чисел и для производства вычислений математики того времени пользовались счетной доской. А так как знаков «плюс» и «минус» не существовало, то они на этой доске положительные числа отмечали красными счетными палочками, а отрицательные – синими. И отрицательные числа долгое время назывались словами, которые означали долг, недостача, а положительные трактовались как имущество.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Древнегреческий ученый Диофант вообще не признавал отрицательных чисел, и если при решении у него получался отрицательный корень, то он отбрасывал его как недоступный.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21675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Историческая  справка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5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316" y="1340768"/>
            <a:ext cx="85221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Совершенно </a:t>
            </a:r>
            <a:r>
              <a:rPr lang="ru-RU" sz="2400" dirty="0">
                <a:solidFill>
                  <a:srgbClr val="FFFF00"/>
                </a:solidFill>
              </a:rPr>
              <a:t>по-другому относились к отрицательным числам древнеиндийские математики: они признавали существование отрицательных чисел, но относились к ним с некоторым недоверием, считая их своеобразными, не совсем реальными.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Не одобряли их долго и европейцы, потому что истолкование имущество – долг вызывало недоумение и сомнение. Действительно, можно складывать и вычитать имущество – долг, а как умножать и делить? Это было непонятно и нереально.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Всеобщее признание отрицательные числа получили в первой половине XIX века. Была создана теория, по которой мы сейчас и изучаем отрицательные числа.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7206" y="116632"/>
            <a:ext cx="8349587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Историческая  справка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6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" y="0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Проведём </a:t>
            </a:r>
            <a:r>
              <a:rPr lang="ru-RU" dirty="0"/>
              <a:t>прямую. Отметим на ней точку 0 (ноль) и примем эту точку за начало отсчёта.</a:t>
            </a:r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 smtClean="0"/>
              <a:t>                                   </a:t>
            </a:r>
            <a:endParaRPr lang="ru-RU" sz="2000" dirty="0"/>
          </a:p>
          <a:p>
            <a:r>
              <a:rPr lang="ru-RU" dirty="0" smtClean="0"/>
              <a:t>                                 </a:t>
            </a:r>
            <a:endParaRPr lang="ru-RU" sz="1400" dirty="0"/>
          </a:p>
          <a:p>
            <a:r>
              <a:rPr lang="ru-RU" dirty="0" smtClean="0"/>
              <a:t>                                                                </a:t>
            </a:r>
          </a:p>
          <a:p>
            <a:r>
              <a:rPr lang="ru-RU" dirty="0" smtClean="0"/>
              <a:t>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Укажем </a:t>
            </a:r>
            <a:r>
              <a:rPr lang="ru-RU" dirty="0"/>
              <a:t>стрелкой направление движения по прямой вправо от начала координат. В этом направлении от точки 0 будем откладывать положительные числа</a:t>
            </a:r>
            <a:r>
              <a:rPr lang="ru-RU" dirty="0" smtClean="0"/>
              <a:t>.</a:t>
            </a:r>
          </a:p>
          <a:p>
            <a:r>
              <a:rPr lang="ru-RU" dirty="0"/>
              <a:t>Отложив единичный отрезок влево от начала отсчёта получим отрицательные числа: -1; -2; и т.д.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3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416" y="260648"/>
            <a:ext cx="643386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Положительные и отрицательные числа</a:t>
            </a:r>
          </a:p>
          <a:p>
            <a:pPr algn="ctr"/>
            <a:r>
              <a:rPr lang="ru-RU" sz="2400" dirty="0"/>
              <a:t>Координатная прямая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2845356"/>
            <a:ext cx="6686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3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928" y="1068973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</a:t>
            </a:r>
            <a:r>
              <a:rPr lang="ru-RU" dirty="0" smtClean="0"/>
              <a:t>              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3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416" y="260648"/>
            <a:ext cx="643386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Положительные и отрицательные числа</a:t>
            </a:r>
          </a:p>
          <a:p>
            <a:pPr algn="ctr"/>
            <a:r>
              <a:rPr lang="ru-RU" sz="2400" dirty="0"/>
              <a:t>Координатная прямая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21498"/>
            <a:ext cx="784887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Число 0 не является ни положительным, </a:t>
            </a:r>
            <a:r>
              <a:rPr lang="ru-RU" sz="2000" b="1" dirty="0" smtClean="0"/>
              <a:t>ни отрицательным</a:t>
            </a:r>
            <a:r>
              <a:rPr lang="ru-RU" sz="2000" b="1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653136"/>
            <a:ext cx="6318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Прямая, на которой отмечено:</a:t>
            </a:r>
          </a:p>
          <a:p>
            <a:r>
              <a:rPr lang="ru-RU" sz="2000" dirty="0"/>
              <a:t>•    начало отсчёта (точка 0);</a:t>
            </a:r>
          </a:p>
          <a:p>
            <a:r>
              <a:rPr lang="ru-RU" sz="2000" dirty="0"/>
              <a:t>•    единичный отрезок;</a:t>
            </a:r>
          </a:p>
          <a:p>
            <a:r>
              <a:rPr lang="ru-RU" sz="2000" dirty="0"/>
              <a:t>•    стрелкой указано положительное направление; </a:t>
            </a:r>
          </a:p>
          <a:p>
            <a:r>
              <a:rPr lang="ru-RU" sz="2000" dirty="0"/>
              <a:t>называется </a:t>
            </a:r>
            <a:r>
              <a:rPr lang="ru-RU" sz="2000" i="1" dirty="0">
                <a:solidFill>
                  <a:srgbClr val="FF0000"/>
                </a:solidFill>
              </a:rPr>
              <a:t>координатной прямой </a:t>
            </a:r>
            <a:r>
              <a:rPr lang="ru-RU" sz="2000" dirty="0"/>
              <a:t>или числовой осью.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6136"/>
            <a:ext cx="7200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" y="0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Числа</a:t>
            </a:r>
            <a:r>
              <a:rPr lang="ru-RU" dirty="0"/>
              <a:t>, которые отличаются только знаком, называются </a:t>
            </a:r>
            <a:r>
              <a:rPr lang="ru-RU" dirty="0">
                <a:solidFill>
                  <a:srgbClr val="FF0000"/>
                </a:solidFill>
              </a:rPr>
              <a:t>противоположными числами</a:t>
            </a:r>
            <a:r>
              <a:rPr lang="ru-RU" dirty="0"/>
              <a:t>. Соответствующие им точки числовой (координатной) оси симметричны относительны начала отсчёта.</a:t>
            </a:r>
          </a:p>
          <a:p>
            <a:endParaRPr lang="ru-RU" dirty="0" smtClean="0"/>
          </a:p>
          <a:p>
            <a:r>
              <a:rPr lang="ru-RU" dirty="0" smtClean="0"/>
              <a:t>Каждое </a:t>
            </a:r>
            <a:r>
              <a:rPr lang="ru-RU" dirty="0"/>
              <a:t>число имеет единственное противоположное ему число. Только число 0 не имеет противоположного, но можно сказать, что оно противоположно самому себе..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3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31143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60648"/>
            <a:ext cx="5332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А П О М Н И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5443484"/>
            <a:ext cx="5400600" cy="12041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Пример:</a:t>
            </a:r>
          </a:p>
          <a:p>
            <a:pPr algn="ctr"/>
            <a:r>
              <a:rPr lang="ru-RU" dirty="0" smtClean="0"/>
              <a:t>-5 </a:t>
            </a:r>
            <a:r>
              <a:rPr lang="ru-RU" dirty="0"/>
              <a:t>- число противоположное числу </a:t>
            </a:r>
            <a:r>
              <a:rPr lang="ru-RU" dirty="0" smtClean="0"/>
              <a:t>5.</a:t>
            </a:r>
            <a:endParaRPr lang="ru-RU" dirty="0"/>
          </a:p>
          <a:p>
            <a:pPr algn="ctr"/>
            <a:r>
              <a:rPr lang="ru-RU" dirty="0"/>
              <a:t>Записываем в виде выражения:</a:t>
            </a:r>
          </a:p>
          <a:p>
            <a:pPr algn="ctr"/>
            <a:r>
              <a:rPr lang="ru-RU" dirty="0" smtClean="0"/>
              <a:t>-5 </a:t>
            </a:r>
            <a:r>
              <a:rPr lang="ru-RU" dirty="0"/>
              <a:t>= </a:t>
            </a:r>
            <a:r>
              <a:rPr lang="ru-RU" dirty="0" smtClean="0"/>
              <a:t>-(+5)</a:t>
            </a:r>
            <a:endParaRPr lang="ru-RU" dirty="0"/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315042" y="3787020"/>
            <a:ext cx="7209285" cy="1226155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Запись </a:t>
            </a:r>
            <a:r>
              <a:rPr lang="ru-RU" b="1" dirty="0">
                <a:solidFill>
                  <a:srgbClr val="FFFF00"/>
                </a:solidFill>
              </a:rPr>
              <a:t>«-a»</a:t>
            </a:r>
            <a:r>
              <a:rPr lang="ru-RU" dirty="0"/>
              <a:t> означает число, противоположное </a:t>
            </a:r>
            <a:r>
              <a:rPr lang="ru-RU" b="1" dirty="0">
                <a:solidFill>
                  <a:srgbClr val="FFFF00"/>
                </a:solidFill>
              </a:rPr>
              <a:t>«a»</a:t>
            </a:r>
            <a:r>
              <a:rPr lang="ru-RU" dirty="0"/>
              <a:t>. Помните, что под буквой может скрываться как положительное число, так и отрицательное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36528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" y="0"/>
            <a:ext cx="9144000" cy="686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042" y="1340768"/>
            <a:ext cx="7641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97153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31143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60648"/>
            <a:ext cx="5332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А П О М Н И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Блок-схема: документ 13"/>
          <p:cNvSpPr/>
          <p:nvPr/>
        </p:nvSpPr>
        <p:spPr>
          <a:xfrm>
            <a:off x="414399" y="1916832"/>
            <a:ext cx="7209285" cy="1514312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Если одно число положительное, а другое отрицательное, то о таких числах говорят, </a:t>
            </a:r>
            <a:endParaRPr lang="ru-RU" sz="2400" dirty="0" smtClean="0"/>
          </a:p>
          <a:p>
            <a:pPr algn="ctr"/>
            <a:r>
              <a:rPr lang="ru-RU" sz="2400" dirty="0" smtClean="0"/>
              <a:t>что </a:t>
            </a:r>
            <a:r>
              <a:rPr lang="ru-RU" sz="2400" dirty="0"/>
              <a:t>они </a:t>
            </a:r>
            <a:r>
              <a:rPr lang="ru-RU" sz="2400" i="1" dirty="0">
                <a:solidFill>
                  <a:srgbClr val="FFFF00"/>
                </a:solidFill>
              </a:rPr>
              <a:t>имеют </a:t>
            </a:r>
            <a:r>
              <a:rPr lang="ru-RU" sz="2400" b="1" i="1" dirty="0">
                <a:solidFill>
                  <a:srgbClr val="FFFF00"/>
                </a:solidFill>
              </a:rPr>
              <a:t>разные знаки.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401873" y="4149080"/>
            <a:ext cx="7209285" cy="1514312"/>
          </a:xfrm>
          <a:prstGeom prst="flowChartDocumen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Если </a:t>
            </a:r>
            <a:r>
              <a:rPr lang="ru-RU" sz="2400" dirty="0" smtClean="0"/>
              <a:t> оба числа положительны  или  оба числа отрицательны, то они </a:t>
            </a:r>
            <a:r>
              <a:rPr lang="ru-RU" sz="2400" i="1" dirty="0" smtClean="0">
                <a:solidFill>
                  <a:srgbClr val="FFFF00"/>
                </a:solidFill>
              </a:rPr>
              <a:t>имеют </a:t>
            </a:r>
            <a:r>
              <a:rPr lang="ru-RU" sz="2400" b="1" i="1" dirty="0" smtClean="0">
                <a:solidFill>
                  <a:srgbClr val="FFFF00"/>
                </a:solidFill>
              </a:rPr>
              <a:t>одинаковые </a:t>
            </a:r>
            <a:r>
              <a:rPr lang="ru-RU" sz="2400" b="1" i="1" dirty="0">
                <a:solidFill>
                  <a:srgbClr val="FFFF00"/>
                </a:solidFill>
              </a:rPr>
              <a:t>знаки.</a:t>
            </a:r>
          </a:p>
        </p:txBody>
      </p:sp>
    </p:spTree>
    <p:extLst>
      <p:ext uri="{BB962C8B-B14F-4D97-AF65-F5344CB8AC3E}">
        <p14:creationId xmlns:p14="http://schemas.microsoft.com/office/powerpoint/2010/main" val="21481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6" y="3573016"/>
            <a:ext cx="79928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5966" y="836712"/>
            <a:ext cx="7831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Первичное закрепление </a:t>
            </a:r>
          </a:p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н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ового материала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754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32" y="6086616"/>
            <a:ext cx="8857356" cy="749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Какая температура показана  на термометре 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181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980728"/>
            <a:ext cx="6333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из чисел</a:t>
            </a:r>
          </a:p>
          <a:p>
            <a:r>
              <a:rPr lang="ru-RU" sz="2400" dirty="0" smtClean="0"/>
              <a:t> 7;  23;  -89;  </a:t>
            </a:r>
            <a:r>
              <a:rPr lang="ru-RU" sz="2400" dirty="0" smtClean="0">
                <a:latin typeface="Arial"/>
                <a:cs typeface="Arial"/>
              </a:rPr>
              <a:t>⅜;  - 4⅔;  -5,4;  9⅞;  0;  10;  -14;</a:t>
            </a:r>
          </a:p>
          <a:p>
            <a:endParaRPr lang="ru-RU" sz="2400" dirty="0">
              <a:latin typeface="Arial"/>
              <a:cs typeface="Arial"/>
            </a:endParaRPr>
          </a:p>
          <a:p>
            <a:r>
              <a:rPr lang="ru-RU" sz="2400" dirty="0" smtClean="0">
                <a:latin typeface="Arial"/>
                <a:cs typeface="Arial"/>
              </a:rPr>
              <a:t>А) являются положительными ;</a:t>
            </a:r>
          </a:p>
          <a:p>
            <a:r>
              <a:rPr lang="ru-RU" sz="2400" dirty="0" smtClean="0">
                <a:latin typeface="Arial"/>
                <a:cs typeface="Arial"/>
              </a:rPr>
              <a:t>Б) являются отрицательными ;</a:t>
            </a:r>
          </a:p>
          <a:p>
            <a:r>
              <a:rPr lang="ru-RU" sz="2400" dirty="0" smtClean="0">
                <a:latin typeface="Arial"/>
                <a:cs typeface="Arial"/>
              </a:rPr>
              <a:t>В) не являются ни положительными, ни отрицательными;</a:t>
            </a:r>
          </a:p>
          <a:p>
            <a:r>
              <a:rPr lang="ru-RU" sz="2400" dirty="0" smtClean="0">
                <a:latin typeface="Arial"/>
                <a:cs typeface="Arial"/>
              </a:rPr>
              <a:t>Г) натуральными числами;</a:t>
            </a:r>
          </a:p>
          <a:p>
            <a:r>
              <a:rPr lang="ru-RU" sz="2400" dirty="0" smtClean="0">
                <a:latin typeface="Arial"/>
                <a:cs typeface="Arial"/>
              </a:rPr>
              <a:t> </a:t>
            </a:r>
            <a:endParaRPr lang="ru-RU" sz="2400" dirty="0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2195736" y="260648"/>
            <a:ext cx="3816424" cy="608373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Задание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48150"/>
            <a:ext cx="8496943" cy="234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620688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Древнегреческий ученый Пифагор говорил: «Числа правят миром». </a:t>
            </a:r>
          </a:p>
          <a:p>
            <a:r>
              <a:rPr lang="ru-RU" sz="3200" b="1" dirty="0" smtClean="0"/>
              <a:t>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38" y="4596106"/>
            <a:ext cx="3389362" cy="21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600400" cy="233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4005064"/>
            <a:ext cx="5215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Мы с вами живем в этом мире чисел, а в школьные годы учимся работать с разными числами. </a:t>
            </a:r>
          </a:p>
        </p:txBody>
      </p:sp>
    </p:spTree>
    <p:extLst>
      <p:ext uri="{BB962C8B-B14F-4D97-AF65-F5344CB8AC3E}">
        <p14:creationId xmlns:p14="http://schemas.microsoft.com/office/powerpoint/2010/main" val="40106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/>
                <a:cs typeface="Arial"/>
              </a:rPr>
              <a:t>Запишите с помощью знаков «+» и «-» информацию Гидрометцентра : </a:t>
            </a:r>
          </a:p>
          <a:p>
            <a:r>
              <a:rPr lang="ru-RU" sz="2400" dirty="0" smtClean="0">
                <a:latin typeface="Arial"/>
                <a:cs typeface="Arial"/>
              </a:rPr>
              <a:t>а) 18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тепла ;                    в) 12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ниже нуля;</a:t>
            </a:r>
          </a:p>
          <a:p>
            <a:r>
              <a:rPr lang="ru-RU" sz="2400" dirty="0" smtClean="0">
                <a:latin typeface="Arial"/>
                <a:cs typeface="Arial"/>
              </a:rPr>
              <a:t>б) 7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мороза ;                    г) 16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выше нуля.</a:t>
            </a:r>
            <a:endParaRPr lang="ru-RU" sz="2400" dirty="0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2195736" y="260648"/>
            <a:ext cx="3816424" cy="608373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Задание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7716"/>
            <a:ext cx="849694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1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98072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Arial"/>
              <a:cs typeface="Arial"/>
            </a:endParaRPr>
          </a:p>
          <a:p>
            <a:r>
              <a:rPr lang="ru-RU" sz="2400" dirty="0" smtClean="0">
                <a:latin typeface="Arial"/>
                <a:cs typeface="Arial"/>
              </a:rPr>
              <a:t>Запишите с помощью знаков «+» и «-» информацию Гидрометцентра : </a:t>
            </a:r>
          </a:p>
          <a:p>
            <a:endParaRPr lang="ru-RU" sz="2400" dirty="0" smtClean="0">
              <a:latin typeface="Arial"/>
              <a:cs typeface="Arial"/>
            </a:endParaRPr>
          </a:p>
          <a:p>
            <a:r>
              <a:rPr lang="ru-RU" sz="2400" dirty="0" smtClean="0">
                <a:latin typeface="Arial"/>
                <a:cs typeface="Arial"/>
              </a:rPr>
              <a:t>а) 18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тепла ;                    в) 12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ниже нуля;</a:t>
            </a:r>
          </a:p>
          <a:p>
            <a:r>
              <a:rPr lang="ru-RU" sz="2400" dirty="0" smtClean="0">
                <a:latin typeface="Arial"/>
                <a:cs typeface="Arial"/>
              </a:rPr>
              <a:t>б) 7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мороза ;                    г) 16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выше нуля.</a:t>
            </a:r>
            <a:endParaRPr lang="ru-RU" sz="2400" dirty="0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2195736" y="260648"/>
            <a:ext cx="3816424" cy="608373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Задание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839" y="3645024"/>
            <a:ext cx="7992888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а) + 18 ;     б) – 7 ;       в) – 12 ;        г) + 16 или 16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33" y="4941168"/>
            <a:ext cx="3925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949280"/>
            <a:ext cx="86409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Запишите шесть отрицательных дробей со знаменателем 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179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60648"/>
            <a:ext cx="576064" cy="6463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1640" y="163488"/>
            <a:ext cx="2016224" cy="6012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  1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205463"/>
            <a:ext cx="7848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 парке растет 150 кленов, дубов больше на 2/15 количества кленов, березы составляют 23/34 количества дубов, а липы – 20/87 общего количества кленов, дубов и берез.</a:t>
            </a:r>
          </a:p>
          <a:p>
            <a:r>
              <a:rPr lang="ru-RU" sz="2400" dirty="0" smtClean="0"/>
              <a:t> Сколько всего указанных деревьев растет в парке ?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519220" cy="34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29" y="3200399"/>
            <a:ext cx="3358852" cy="351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0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60648"/>
            <a:ext cx="576064" cy="6463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Повторение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31640" y="163488"/>
            <a:ext cx="2016224" cy="6012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№  2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205463"/>
            <a:ext cx="784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3" y="980728"/>
            <a:ext cx="7744469" cy="57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1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4221088"/>
            <a:ext cx="619268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686" y="5301208"/>
            <a:ext cx="6298554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686" y="6237312"/>
            <a:ext cx="629855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7" y="283032"/>
            <a:ext cx="841804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283031"/>
            <a:ext cx="83078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Координаты на прямой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5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136904" cy="11304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4665"/>
            <a:ext cx="784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Координаты на прямой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609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16632"/>
            <a:ext cx="568863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    урока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4" y="4077072"/>
            <a:ext cx="84978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084" y="1484784"/>
            <a:ext cx="8317396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С какими числами сегодня познакомились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С помощью какого символа обозначают отрицательные числа ? Положительные числа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Каким числом является нуль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FFFF00"/>
                </a:solidFill>
              </a:rPr>
              <a:t>О каких двух числах говорят, что они имеют разные знаки ? Одинаковые знаки ?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8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0"/>
            <a:ext cx="6149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2967335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</a:t>
            </a:r>
            <a:r>
              <a:rPr lang="ru-RU" i="1" dirty="0" smtClean="0"/>
              <a:t>§ </a:t>
            </a:r>
            <a:r>
              <a:rPr lang="ru-RU" i="1" dirty="0"/>
              <a:t>29</a:t>
            </a:r>
            <a:r>
              <a:rPr lang="ru-RU" i="1" dirty="0" smtClean="0"/>
              <a:t>,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</a:t>
            </a:r>
            <a:r>
              <a:rPr lang="ru-RU" i="1" dirty="0"/>
              <a:t>вопросы 1 – 3,</a:t>
            </a:r>
          </a:p>
          <a:p>
            <a:endParaRPr lang="ru-RU" i="1" dirty="0"/>
          </a:p>
          <a:p>
            <a:r>
              <a:rPr lang="ru-RU" i="1" dirty="0" smtClean="0"/>
              <a:t>        № </a:t>
            </a:r>
            <a:r>
              <a:rPr lang="ru-RU" i="1" dirty="0"/>
              <a:t>834, 841.</a:t>
            </a:r>
          </a:p>
        </p:txBody>
      </p:sp>
    </p:spTree>
    <p:extLst>
      <p:ext uri="{BB962C8B-B14F-4D97-AF65-F5344CB8AC3E}">
        <p14:creationId xmlns:p14="http://schemas.microsoft.com/office/powerpoint/2010/main" val="42280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12961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№ 1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188640"/>
            <a:ext cx="748883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Актуализация  знаний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556792"/>
            <a:ext cx="7056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Андрей простудился, и вечером его температура с 36,6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 повысилась на 2,3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. Но утром ему стало легче, и температура снизилась на 1,8</a:t>
            </a:r>
            <a:r>
              <a:rPr lang="en-US" sz="2400" dirty="0" smtClean="0">
                <a:latin typeface="Arial"/>
                <a:cs typeface="Arial"/>
              </a:rPr>
              <a:t>º</a:t>
            </a:r>
            <a:r>
              <a:rPr lang="ru-RU" sz="2400" dirty="0" smtClean="0">
                <a:latin typeface="Arial"/>
                <a:cs typeface="Arial"/>
              </a:rPr>
              <a:t>. Какой была температура у Андрея: </a:t>
            </a:r>
          </a:p>
          <a:p>
            <a:r>
              <a:rPr lang="ru-RU" sz="2400" dirty="0" smtClean="0">
                <a:latin typeface="Arial"/>
                <a:cs typeface="Arial"/>
              </a:rPr>
              <a:t>А)вечером  ?   Б) утром ?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6843"/>
            <a:ext cx="3510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ссылка на другую страницу 8"/>
          <p:cNvSpPr/>
          <p:nvPr/>
        </p:nvSpPr>
        <p:spPr>
          <a:xfrm>
            <a:off x="2267744" y="3789039"/>
            <a:ext cx="1008112" cy="671879"/>
          </a:xfrm>
          <a:prstGeom prst="flowChartOffpage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38,9</a:t>
            </a:r>
            <a:r>
              <a:rPr lang="en-US" sz="2800" dirty="0" smtClean="0">
                <a:latin typeface="Arial"/>
                <a:cs typeface="Arial"/>
              </a:rPr>
              <a:t>º</a:t>
            </a:r>
            <a:endParaRPr lang="ru-RU" sz="2800" dirty="0"/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>
            <a:off x="4057448" y="3789040"/>
            <a:ext cx="1008112" cy="671879"/>
          </a:xfrm>
          <a:prstGeom prst="flowChartOffpage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37,1</a:t>
            </a:r>
            <a:r>
              <a:rPr lang="en-US" sz="2800" dirty="0" smtClean="0">
                <a:latin typeface="Arial"/>
                <a:cs typeface="Arial"/>
              </a:rPr>
              <a:t>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77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1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40768"/>
            <a:ext cx="12961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№ 2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188640"/>
            <a:ext cx="748883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Актуализация  знаний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3" y="2348880"/>
            <a:ext cx="6048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  <a:cs typeface="Arial"/>
              </a:rPr>
              <a:t>Что изображено на рисунке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  <a:cs typeface="Arial"/>
              </a:rPr>
              <a:t>Как называется точка О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  <a:cs typeface="Arial"/>
              </a:rPr>
              <a:t>Как называется отрезок ОА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/>
                <a:cs typeface="Arial"/>
              </a:rPr>
              <a:t>Что показывает стрелка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23728" y="1772816"/>
            <a:ext cx="496855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3728" y="1663933"/>
            <a:ext cx="0" cy="2704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75273" y="1663933"/>
            <a:ext cx="0" cy="2704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6215" y="1348066"/>
            <a:ext cx="55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О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340768"/>
            <a:ext cx="44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А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863988"/>
            <a:ext cx="47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1934399"/>
            <a:ext cx="43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635896" y="1663933"/>
            <a:ext cx="0" cy="2704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11960" y="1663933"/>
            <a:ext cx="0" cy="2704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48264" y="1772816"/>
            <a:ext cx="43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х</a:t>
            </a:r>
            <a:endParaRPr lang="ru-RU" sz="2000" i="1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716016" y="1663933"/>
            <a:ext cx="0" cy="27046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148064" y="1642011"/>
            <a:ext cx="0" cy="26161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4561504" y="1340768"/>
            <a:ext cx="46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</a:t>
            </a:r>
            <a:endParaRPr lang="ru-RU" sz="2400" b="1" dirty="0">
              <a:solidFill>
                <a:srgbClr val="FFC000"/>
              </a:solidFill>
            </a:endParaRPr>
          </a:p>
        </p:txBody>
      </p:sp>
      <p:cxnSp>
        <p:nvCxnSpPr>
          <p:cNvPr id="2051" name="Прямая соединительная линия 2050"/>
          <p:cNvCxnSpPr/>
          <p:nvPr/>
        </p:nvCxnSpPr>
        <p:spPr>
          <a:xfrm>
            <a:off x="5580112" y="1642011"/>
            <a:ext cx="0" cy="2219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6084168" y="1642011"/>
            <a:ext cx="0" cy="22197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>
            <a:off x="6588224" y="1663933"/>
            <a:ext cx="0" cy="2396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5904148" y="136207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Р</a:t>
            </a:r>
          </a:p>
        </p:txBody>
      </p:sp>
      <p:sp>
        <p:nvSpPr>
          <p:cNvPr id="2059" name="TextBox 2058"/>
          <p:cNvSpPr txBox="1"/>
          <p:nvPr/>
        </p:nvSpPr>
        <p:spPr>
          <a:xfrm>
            <a:off x="2459192" y="4055500"/>
            <a:ext cx="368857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Продолжите предложения</a:t>
            </a:r>
            <a:endParaRPr lang="ru-RU" sz="2400" dirty="0"/>
          </a:p>
        </p:txBody>
      </p:sp>
      <p:sp>
        <p:nvSpPr>
          <p:cNvPr id="2060" name="TextBox 2059"/>
          <p:cNvSpPr txBox="1"/>
          <p:nvPr/>
        </p:nvSpPr>
        <p:spPr>
          <a:xfrm>
            <a:off x="1906214" y="4725144"/>
            <a:ext cx="7058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Координатный луч – это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Начало отсчета обозначают -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Положительное направление-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Единичным отрезком называют -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Координаты точек А, К, Р соответственно равны -…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помощью координатного луча можно 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3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611566"/>
              </p:ext>
            </p:extLst>
          </p:nvPr>
        </p:nvGraphicFramePr>
        <p:xfrm>
          <a:off x="467544" y="2132856"/>
          <a:ext cx="821925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396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" y="0"/>
            <a:ext cx="916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340768"/>
            <a:ext cx="748883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Распределить информацию  в три колонки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1" y="188640"/>
            <a:ext cx="748883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Актуализация  знаний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3" y="2348880"/>
            <a:ext cx="604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28824"/>
              </p:ext>
            </p:extLst>
          </p:nvPr>
        </p:nvGraphicFramePr>
        <p:xfrm>
          <a:off x="1475655" y="2208872"/>
          <a:ext cx="655272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4243"/>
                <a:gridCol w="2184243"/>
                <a:gridCol w="21842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Меньше нуля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Равно нулю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Больше нуля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1" y="3140968"/>
            <a:ext cx="8064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Убытки компании составили 1000 000 руб., а через несколько лет компания получила прибыль 500 000 руб.</a:t>
            </a:r>
          </a:p>
          <a:p>
            <a:r>
              <a:rPr lang="ru-RU" dirty="0" smtClean="0"/>
              <a:t>2. Летом средняя температура воздуха 25 </a:t>
            </a:r>
            <a:r>
              <a:rPr lang="en-US" dirty="0" smtClean="0">
                <a:latin typeface="Arial"/>
                <a:cs typeface="Arial"/>
              </a:rPr>
              <a:t>º</a:t>
            </a:r>
            <a:r>
              <a:rPr lang="ru-RU" dirty="0" smtClean="0">
                <a:latin typeface="Arial"/>
                <a:cs typeface="Arial"/>
              </a:rPr>
              <a:t>С тепла, а зимой – 20 </a:t>
            </a:r>
            <a:r>
              <a:rPr lang="en-US" dirty="0" smtClean="0">
                <a:latin typeface="Arial"/>
                <a:cs typeface="Arial"/>
              </a:rPr>
              <a:t>º</a:t>
            </a:r>
            <a:r>
              <a:rPr lang="ru-RU" dirty="0" smtClean="0">
                <a:latin typeface="Arial"/>
                <a:cs typeface="Arial"/>
              </a:rPr>
              <a:t>С мороза.</a:t>
            </a:r>
          </a:p>
          <a:p>
            <a:r>
              <a:rPr lang="ru-RU" dirty="0" smtClean="0">
                <a:latin typeface="Arial"/>
                <a:cs typeface="Arial"/>
              </a:rPr>
              <a:t>3. Уровень моря.</a:t>
            </a:r>
          </a:p>
          <a:p>
            <a:r>
              <a:rPr lang="ru-RU" dirty="0" smtClean="0">
                <a:latin typeface="Arial"/>
                <a:cs typeface="Arial"/>
              </a:rPr>
              <a:t>4. Долина смерти находится на 86 м ниже уровня моря и здесь было зафиксировано 57 </a:t>
            </a:r>
            <a:r>
              <a:rPr lang="en-US" dirty="0" smtClean="0">
                <a:latin typeface="Arial"/>
                <a:cs typeface="Arial"/>
              </a:rPr>
              <a:t>º</a:t>
            </a:r>
            <a:r>
              <a:rPr lang="ru-RU" dirty="0" smtClean="0">
                <a:latin typeface="Arial"/>
                <a:cs typeface="Arial"/>
              </a:rPr>
              <a:t>С тепла.</a:t>
            </a:r>
          </a:p>
          <a:p>
            <a:r>
              <a:rPr lang="ru-RU" dirty="0" smtClean="0">
                <a:latin typeface="Arial"/>
                <a:cs typeface="Arial"/>
              </a:rPr>
              <a:t>5. Шкала термометра  состоит из двух частей – красной и синей.</a:t>
            </a:r>
          </a:p>
          <a:p>
            <a:r>
              <a:rPr lang="ru-RU" dirty="0" smtClean="0">
                <a:latin typeface="Arial"/>
                <a:cs typeface="Arial"/>
              </a:rPr>
              <a:t>6. По мере восхождения на гору Эльбрус, высота которой 5 642 м над уровнем моря, температура может опуститься до 30 </a:t>
            </a:r>
            <a:r>
              <a:rPr lang="en-US" dirty="0" smtClean="0">
                <a:latin typeface="Arial"/>
                <a:cs typeface="Arial"/>
              </a:rPr>
              <a:t>º</a:t>
            </a:r>
            <a:r>
              <a:rPr lang="ru-RU" dirty="0" smtClean="0">
                <a:latin typeface="Arial"/>
                <a:cs typeface="Arial"/>
              </a:rPr>
              <a:t>С ниже нуля.</a:t>
            </a:r>
          </a:p>
          <a:p>
            <a:r>
              <a:rPr lang="ru-RU" dirty="0" smtClean="0">
                <a:latin typeface="Arial"/>
                <a:cs typeface="Arial"/>
              </a:rPr>
              <a:t>7. Долгое время одни числа называли «долг», «недостача», а другие «имущество».</a:t>
            </a:r>
          </a:p>
          <a:p>
            <a:r>
              <a:rPr lang="ru-RU" dirty="0" smtClean="0">
                <a:latin typeface="Arial"/>
                <a:cs typeface="Arial"/>
              </a:rPr>
              <a:t>8. Нулевая отметка на шкале градусника.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"/>
            <a:ext cx="9144000" cy="68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260648"/>
            <a:ext cx="583264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Положительные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отрицательные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числа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4"/>
            <a:ext cx="4181450" cy="16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"/>
            <a:ext cx="9144000" cy="680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260648"/>
            <a:ext cx="5688632" cy="4508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Формируемые результаты</a:t>
            </a:r>
          </a:p>
          <a:p>
            <a:pPr algn="ctr"/>
            <a:endParaRPr lang="ru-RU" sz="11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представление об отрицательных числах, ввести понятие отрицательного числа, положительного числа, чисел с разными знаками.</a:t>
            </a:r>
          </a:p>
          <a:p>
            <a:r>
              <a:rPr lang="ru-RU" sz="2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r>
              <a:rPr lang="ru-RU" sz="20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формировать интерес к изучению темы и желание применять приобретенные знания и умения.</a:t>
            </a:r>
          </a:p>
          <a:p>
            <a:r>
              <a:rPr lang="ru-RU" sz="2000" b="1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20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ru-RU" sz="200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формировать первоначальные представления об идеях и о методах математики как об универсальном языке науки, о средстве моделирования явлений и процессов.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4"/>
            <a:ext cx="389341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260648"/>
            <a:ext cx="806489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 изложении нового материала, </a:t>
            </a:r>
          </a:p>
          <a:p>
            <a:pPr algn="ctr"/>
            <a:r>
              <a:rPr lang="ru-RU" sz="2400" dirty="0" smtClean="0"/>
              <a:t>вам необходимо заполнить таблицу</a:t>
            </a:r>
            <a:endParaRPr lang="ru-RU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02739"/>
              </p:ext>
            </p:extLst>
          </p:nvPr>
        </p:nvGraphicFramePr>
        <p:xfrm>
          <a:off x="791579" y="1556792"/>
          <a:ext cx="7704855" cy="440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5"/>
                <a:gridCol w="2016224"/>
                <a:gridCol w="1944216"/>
              </a:tblGrid>
              <a:tr h="698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Теоретический  материал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Понимаю/не понимаю ( + / -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 к учителю</a:t>
                      </a:r>
                      <a:endParaRPr lang="ru-RU" dirty="0"/>
                    </a:p>
                  </a:txBody>
                  <a:tcPr/>
                </a:tc>
              </a:tr>
              <a:tr h="698707">
                <a:tc>
                  <a:txBody>
                    <a:bodyPr/>
                    <a:lstStyle/>
                    <a:p>
                      <a:r>
                        <a:rPr lang="ru-RU" dirty="0" smtClean="0"/>
                        <a:t>1. Числа, больше нуля, называют 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положительными.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707">
                <a:tc>
                  <a:txBody>
                    <a:bodyPr/>
                    <a:lstStyle/>
                    <a:p>
                      <a:r>
                        <a:rPr lang="ru-RU" dirty="0" smtClean="0"/>
                        <a:t>2. Числа, меньше нуля, называют 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отрицательными.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707">
                <a:tc>
                  <a:txBody>
                    <a:bodyPr/>
                    <a:lstStyle/>
                    <a:p>
                      <a:r>
                        <a:rPr lang="ru-RU" dirty="0" smtClean="0"/>
                        <a:t>3. Числа со знаком « + » называют 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положительными.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707">
                <a:tc>
                  <a:txBody>
                    <a:bodyPr/>
                    <a:lstStyle/>
                    <a:p>
                      <a:r>
                        <a:rPr lang="ru-RU" dirty="0" smtClean="0"/>
                        <a:t>4. Числа со знаком « - » называют </a:t>
                      </a:r>
                      <a:r>
                        <a:rPr lang="ru-RU" i="1" dirty="0" smtClean="0">
                          <a:solidFill>
                            <a:srgbClr val="FF0000"/>
                          </a:solidFill>
                        </a:rPr>
                        <a:t>отрицательными. 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707">
                <a:tc>
                  <a:txBody>
                    <a:bodyPr/>
                    <a:lstStyle/>
                    <a:p>
                      <a:r>
                        <a:rPr lang="ru-RU" dirty="0" smtClean="0"/>
                        <a:t>5. Число 0 не является ни положительным, ни отрицательным.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7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7" y="0"/>
            <a:ext cx="91848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51344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Окружающий мир настолько сложен и разнообразен. Натуральных и дробных чисел бывает недостаточно, чтобы измерить некоторые величины, описать многие события.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>
                <a:solidFill>
                  <a:srgbClr val="FFFF00"/>
                </a:solidFill>
              </a:rPr>
              <a:t>Ребята, какое время года сейчас?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Чем </a:t>
            </a:r>
            <a:r>
              <a:rPr lang="ru-RU" sz="2800" dirty="0">
                <a:solidFill>
                  <a:srgbClr val="FFFF00"/>
                </a:solidFill>
              </a:rPr>
              <a:t>отличается погода летом и зимой?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А </a:t>
            </a:r>
            <a:r>
              <a:rPr lang="ru-RU" sz="2800" dirty="0">
                <a:solidFill>
                  <a:srgbClr val="FFFF00"/>
                </a:solidFill>
              </a:rPr>
              <a:t>как вы узнали, что на улице холодно?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С </a:t>
            </a:r>
            <a:r>
              <a:rPr lang="ru-RU" sz="2800" dirty="0">
                <a:solidFill>
                  <a:srgbClr val="FFFF00"/>
                </a:solidFill>
              </a:rPr>
              <a:t>помощью какого прибора</a:t>
            </a:r>
            <a:r>
              <a:rPr lang="ru-RU" sz="28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Давайте рассмотрим термометр.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Что </a:t>
            </a:r>
            <a:r>
              <a:rPr lang="ru-RU" sz="2800" dirty="0">
                <a:solidFill>
                  <a:srgbClr val="FFFF00"/>
                </a:solidFill>
              </a:rPr>
              <a:t>изображено на термометре</a:t>
            </a:r>
            <a:r>
              <a:rPr lang="ru-RU" sz="2800" dirty="0" smtClean="0">
                <a:solidFill>
                  <a:srgbClr val="FFFF00"/>
                </a:solidFill>
              </a:rPr>
              <a:t>?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Как расположены числа?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16024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1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1293</Words>
  <Application>Microsoft Office PowerPoint</Application>
  <PresentationFormat>Экран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Историческая  справка</vt:lpstr>
      <vt:lpstr>Историческая  справка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123</cp:lastModifiedBy>
  <cp:revision>29</cp:revision>
  <dcterms:created xsi:type="dcterms:W3CDTF">2017-12-27T06:17:55Z</dcterms:created>
  <dcterms:modified xsi:type="dcterms:W3CDTF">2017-12-27T11:50:12Z</dcterms:modified>
</cp:coreProperties>
</file>