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1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6BD3"/>
    <a:srgbClr val="FF0000"/>
    <a:srgbClr val="FC6464"/>
    <a:srgbClr val="C8A098"/>
    <a:srgbClr val="EB7578"/>
    <a:srgbClr val="FAA4A4"/>
    <a:srgbClr val="5FE21E"/>
    <a:srgbClr val="D32D45"/>
    <a:srgbClr val="666699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388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916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4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30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60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829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19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80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6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34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02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C73FC-9D6E-43CD-AC06-7B07024DA826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216B5-987F-40F8-9DC8-8A1C2A6A9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34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3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5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4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61"/>
            <a:ext cx="12191999" cy="72125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5983" y="785610"/>
            <a:ext cx="5327562" cy="4237149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666699"/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Проценты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6 класс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7225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4822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05307" y="141670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Основные задачи на проценты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1819" y="1513267"/>
            <a:ext cx="4430333" cy="2204294"/>
          </a:xfrm>
          <a:prstGeom prst="roundRect">
            <a:avLst/>
          </a:prstGeom>
          <a:gradFill flip="none" rotWithShape="1">
            <a:gsLst>
              <a:gs pos="0">
                <a:srgbClr val="FAA4A4">
                  <a:shade val="30000"/>
                  <a:satMod val="115000"/>
                </a:srgbClr>
              </a:gs>
              <a:gs pos="50000">
                <a:srgbClr val="FAA4A4">
                  <a:shade val="67500"/>
                  <a:satMod val="115000"/>
                </a:srgbClr>
              </a:gs>
              <a:gs pos="100000">
                <a:srgbClr val="FAA4A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89794" y="2365488"/>
            <a:ext cx="4958366" cy="2395471"/>
          </a:xfrm>
          <a:prstGeom prst="roundRect">
            <a:avLst/>
          </a:prstGeom>
          <a:gradFill>
            <a:gsLst>
              <a:gs pos="0">
                <a:schemeClr val="lt2">
                  <a:tint val="95000"/>
                  <a:satMod val="170000"/>
                  <a:shade val="30000"/>
                  <a:satMod val="115000"/>
                </a:schemeClr>
              </a:gs>
              <a:gs pos="43000">
                <a:schemeClr val="tx2">
                  <a:lumMod val="40000"/>
                  <a:lumOff val="60000"/>
                </a:schemeClr>
              </a:gs>
              <a:gs pos="100000">
                <a:schemeClr val="lt2">
                  <a:tint val="95000"/>
                  <a:satMod val="170000"/>
                  <a:shade val="100000"/>
                  <a:satMod val="115000"/>
                </a:schemeClr>
              </a:gs>
            </a:gsLst>
            <a:lin ang="18900000" scaled="1"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231796" y="4133746"/>
            <a:ext cx="4739427" cy="24727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734092" y="1906291"/>
            <a:ext cx="3219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-15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Нахождение процента</a:t>
            </a:r>
          </a:p>
          <a:p>
            <a:pPr algn="ctr"/>
            <a:r>
              <a:rPr lang="ru-RU" sz="2800" spc="-15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 от числа </a:t>
            </a:r>
            <a:endParaRPr lang="ru-RU" sz="2800" spc="-15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991649" y="4677620"/>
            <a:ext cx="3219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-15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Нахождение процентного отношения </a:t>
            </a:r>
            <a:endParaRPr lang="ru-RU" sz="2800" spc="-15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953811" y="2832089"/>
            <a:ext cx="4430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-15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Нахождение числа </a:t>
            </a:r>
          </a:p>
          <a:p>
            <a:pPr algn="ctr"/>
            <a:r>
              <a:rPr lang="ru-RU" sz="2800" spc="-150" dirty="0">
                <a:solidFill>
                  <a:srgbClr val="000066"/>
                </a:solidFill>
                <a:latin typeface="Arial Black" panose="020B0A04020102020204" pitchFamily="34" charset="0"/>
              </a:rPr>
              <a:t>п</a:t>
            </a:r>
            <a:r>
              <a:rPr lang="ru-RU" sz="2800" spc="-15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о данному </a:t>
            </a:r>
          </a:p>
          <a:p>
            <a:pPr algn="ctr"/>
            <a:r>
              <a:rPr lang="ru-RU" sz="2800" spc="-15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проценту</a:t>
            </a:r>
            <a:endParaRPr lang="ru-RU" sz="2800" spc="-15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02" y="4980877"/>
            <a:ext cx="5939307" cy="16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24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99324" cy="6886978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05307" y="141670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Нахождение процента от числа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897747" y="1558343"/>
                <a:ext cx="5473521" cy="666914"/>
              </a:xfrm>
              <a:prstGeom prst="rect">
                <a:avLst/>
              </a:prstGeom>
              <a:noFill/>
              <a:ln w="57150">
                <a:solidFill>
                  <a:srgbClr val="D32D4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spc="-15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</a:t>
                </a:r>
                <a:r>
                  <a:rPr lang="en-US" sz="2800" b="1" spc="-15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 %   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от 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числа </a:t>
                </a:r>
                <a:r>
                  <a:rPr lang="ru-RU" sz="2800" b="1" spc="-15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а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 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 равно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    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pc="-150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800" b="1" i="1" spc="-150" smtClean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ru-RU" sz="2800" b="1" spc="-150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747" y="1558343"/>
                <a:ext cx="5473521" cy="666914"/>
              </a:xfrm>
              <a:prstGeom prst="rect">
                <a:avLst/>
              </a:prstGeom>
              <a:blipFill rotWithShape="0">
                <a:blip r:embed="rId3"/>
                <a:stretch>
                  <a:fillRect l="-1764" b="-5085"/>
                </a:stretch>
              </a:blipFill>
              <a:ln w="57150">
                <a:solidFill>
                  <a:srgbClr val="D32D45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275" t="46489" r="68908" b="34043"/>
          <a:stretch/>
        </p:blipFill>
        <p:spPr>
          <a:xfrm>
            <a:off x="1215753" y="2798151"/>
            <a:ext cx="3999893" cy="3515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7618" y="3223867"/>
            <a:ext cx="2143125" cy="259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008" y="1378042"/>
            <a:ext cx="1104400" cy="1104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5634506" y="2763380"/>
                <a:ext cx="4213111" cy="3479286"/>
              </a:xfrm>
              <a:prstGeom prst="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>
                    <a:latin typeface="Bahnschrift Light" panose="020B0502040204020203" pitchFamily="34" charset="0"/>
                  </a:rPr>
                  <a:t>В классе 30 учащихся, </a:t>
                </a:r>
              </a:p>
              <a:p>
                <a:r>
                  <a:rPr lang="ru-RU" sz="2400" dirty="0" smtClean="0">
                    <a:latin typeface="Bahnschrift Light" panose="020B0502040204020203" pitchFamily="34" charset="0"/>
                  </a:rPr>
                  <a:t>40 % из них девочки. </a:t>
                </a:r>
              </a:p>
              <a:p>
                <a:r>
                  <a:rPr lang="ru-RU" sz="2400" dirty="0" smtClean="0">
                    <a:latin typeface="Bahnschrift Light" panose="020B0502040204020203" pitchFamily="34" charset="0"/>
                  </a:rPr>
                  <a:t>Сколько девочек к классе?</a:t>
                </a:r>
              </a:p>
              <a:p>
                <a:endParaRPr lang="ru-RU" sz="2400" dirty="0" smtClean="0">
                  <a:latin typeface="Bahnschrift Light" panose="020B0502040204020203" pitchFamily="34" charset="0"/>
                </a:endParaRPr>
              </a:p>
              <a:p>
                <a:r>
                  <a:rPr lang="ru-RU" sz="2400" b="1" u="sng" dirty="0" smtClean="0">
                    <a:latin typeface="Bahnschrift Light" panose="020B0502040204020203" pitchFamily="34" charset="0"/>
                  </a:rPr>
                  <a:t>Решение:</a:t>
                </a:r>
                <a:endParaRPr lang="en-US" sz="2400" b="1" u="sng" dirty="0" smtClean="0">
                  <a:latin typeface="Bahnschrift Light" panose="020B0502040204020203" pitchFamily="34" charset="0"/>
                </a:endParaRPr>
              </a:p>
              <a:p>
                <a:r>
                  <a:rPr lang="ru-RU" sz="2400" dirty="0">
                    <a:latin typeface="Bahnschrift Light" panose="020B0502040204020203" pitchFamily="34" charset="0"/>
                  </a:rPr>
                  <a:t>р</a:t>
                </a:r>
                <a:r>
                  <a:rPr lang="en-US" sz="2400" dirty="0" smtClean="0">
                    <a:latin typeface="Bahnschrift Light" panose="020B0502040204020203" pitchFamily="34" charset="0"/>
                  </a:rPr>
                  <a:t> = 40%,  a = 30, </a:t>
                </a:r>
                <a:endParaRPr lang="ru-RU" sz="2400" dirty="0" smtClean="0">
                  <a:latin typeface="Bahnschrift Light" panose="020B0502040204020203" pitchFamily="34" charset="0"/>
                </a:endParaRPr>
              </a:p>
              <a:p>
                <a:r>
                  <a:rPr lang="ru-RU" sz="2400" dirty="0" smtClean="0">
                    <a:latin typeface="Bahnschrift Light" panose="020B0502040204020203" pitchFamily="34" charset="0"/>
                  </a:rPr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∙30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Light" panose="020B0502040204020203" pitchFamily="34" charset="0"/>
                  </a:rPr>
                  <a:t> =12 (д.)</a:t>
                </a:r>
              </a:p>
              <a:p>
                <a:r>
                  <a:rPr lang="ru-RU" sz="2400" dirty="0" smtClean="0">
                    <a:latin typeface="Bahnschrift Light" panose="020B0502040204020203" pitchFamily="34" charset="0"/>
                  </a:rPr>
                  <a:t>Ответ: 12 девочек в классе.</a:t>
                </a:r>
              </a:p>
              <a:p>
                <a:endParaRPr lang="ru-RU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506" y="2763380"/>
                <a:ext cx="4213111" cy="3479286"/>
              </a:xfrm>
              <a:prstGeom prst="rect">
                <a:avLst/>
              </a:prstGeom>
              <a:blipFill rotWithShape="0">
                <a:blip r:embed="rId8"/>
                <a:stretch>
                  <a:fillRect l="-1278" t="-342"/>
                </a:stretch>
              </a:blipFill>
              <a:ln w="762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9" t="3568" r="49875" b="50235"/>
          <a:stretch/>
        </p:blipFill>
        <p:spPr>
          <a:xfrm>
            <a:off x="9356543" y="1378042"/>
            <a:ext cx="1957506" cy="198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04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960" y="0"/>
            <a:ext cx="12249960" cy="6988859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05307" y="141670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Нахождение числа по данному проценту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380445" y="1596980"/>
                <a:ext cx="7044743" cy="1205010"/>
              </a:xfrm>
              <a:prstGeom prst="rect">
                <a:avLst/>
              </a:prstGeom>
              <a:noFill/>
              <a:ln w="57150">
                <a:solidFill>
                  <a:srgbClr val="D32D4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spc="-150" dirty="0" smtClean="0">
                    <a:latin typeface="Century Gothic" panose="020B0502020202020204" pitchFamily="34" charset="0"/>
                  </a:rPr>
                  <a:t>Если</a:t>
                </a:r>
                <a:r>
                  <a:rPr lang="ru-RU" sz="2800" b="1" spc="-15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2800" b="1" spc="-15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 %   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какого –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</a:t>
                </a:r>
                <a:r>
                  <a:rPr lang="ru-RU" sz="2800" b="1" spc="-150" dirty="0" err="1" smtClean="0">
                    <a:latin typeface="Century Gothic" panose="020B0502020202020204" pitchFamily="34" charset="0"/>
                  </a:rPr>
                  <a:t>нибудь</a:t>
                </a:r>
                <a:r>
                  <a:rPr lang="ru-RU" sz="2800" b="1" spc="-15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  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числа равно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</a:t>
                </a:r>
                <a:r>
                  <a:rPr lang="en-US" sz="2800" b="1" spc="-150" dirty="0" smtClean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, </a:t>
                </a:r>
              </a:p>
              <a:p>
                <a:pPr algn="ctr"/>
                <a:r>
                  <a:rPr lang="ru-RU" sz="2800" b="1" spc="-150" dirty="0" smtClean="0">
                    <a:latin typeface="Century Gothic" panose="020B0502020202020204" pitchFamily="34" charset="0"/>
                  </a:rPr>
                  <a:t>то это число равно  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b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 :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pc="-150" smtClean="0"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sz="2800" b="1" i="1" spc="-150" smtClean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ru-RU" sz="2800" b="1" spc="-150" dirty="0" smtClean="0">
                    <a:latin typeface="Century Gothic" panose="020B0502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1" i="1" spc="-150" smtClean="0"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ru-RU" sz="2800" b="1" i="1" spc="-150" smtClean="0">
                            <a:latin typeface="Cambria Math" panose="02040503050406030204" pitchFamily="18" charset="0"/>
                          </a:rPr>
                          <m:t> ∙</m:t>
                        </m:r>
                        <m:r>
                          <a:rPr lang="en-US" sz="28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2800" b="1" i="1" spc="-150" smtClean="0"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</m:oMath>
                </a14:m>
                <a:endParaRPr lang="ru-RU" sz="2800" b="1" spc="-150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45" y="1596980"/>
                <a:ext cx="7044743" cy="1205010"/>
              </a:xfrm>
              <a:prstGeom prst="rect">
                <a:avLst/>
              </a:prstGeom>
              <a:blipFill rotWithShape="0">
                <a:blip r:embed="rId4"/>
                <a:stretch>
                  <a:fillRect l="-1116" t="-3382" r="-2232"/>
                </a:stretch>
              </a:blipFill>
              <a:ln w="57150">
                <a:solidFill>
                  <a:srgbClr val="D32D45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535" t="52591" r="33503" b="26391"/>
          <a:stretch/>
        </p:blipFill>
        <p:spPr>
          <a:xfrm>
            <a:off x="1094706" y="3165557"/>
            <a:ext cx="4675030" cy="3220112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6421190" y="3123284"/>
                <a:ext cx="4720107" cy="322011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200" dirty="0" smtClean="0">
                    <a:latin typeface="Bahnschrift Light" panose="020B0502040204020203" pitchFamily="34" charset="0"/>
                  </a:rPr>
                  <a:t>В корзине  </a:t>
                </a:r>
                <a:r>
                  <a:rPr lang="en-US" sz="2200" dirty="0" smtClean="0">
                    <a:latin typeface="Bahnschrift Light" panose="020B0502040204020203" pitchFamily="34" charset="0"/>
                  </a:rPr>
                  <a:t>15</a:t>
                </a:r>
                <a:r>
                  <a:rPr lang="ru-RU" sz="2200" dirty="0" smtClean="0">
                    <a:latin typeface="Bahnschrift Light" panose="020B0502040204020203" pitchFamily="34" charset="0"/>
                  </a:rPr>
                  <a:t> груздей, что составляет </a:t>
                </a:r>
              </a:p>
              <a:p>
                <a:r>
                  <a:rPr lang="ru-RU" sz="2200" dirty="0">
                    <a:latin typeface="Bahnschrift Light" panose="020B0502040204020203" pitchFamily="34" charset="0"/>
                  </a:rPr>
                  <a:t>3</a:t>
                </a:r>
                <a:r>
                  <a:rPr lang="ru-RU" sz="2200" dirty="0" smtClean="0">
                    <a:latin typeface="Bahnschrift Light" panose="020B0502040204020203" pitchFamily="34" charset="0"/>
                  </a:rPr>
                  <a:t>0 % от всех грибов в корзине. </a:t>
                </a:r>
              </a:p>
              <a:p>
                <a:r>
                  <a:rPr lang="ru-RU" sz="2200" dirty="0" smtClean="0">
                    <a:latin typeface="Bahnschrift Light" panose="020B0502040204020203" pitchFamily="34" charset="0"/>
                  </a:rPr>
                  <a:t>Сколько всего грибов в корзине?</a:t>
                </a:r>
              </a:p>
              <a:p>
                <a:r>
                  <a:rPr lang="ru-RU" sz="2200" b="1" u="sng" dirty="0" smtClean="0">
                    <a:latin typeface="Bahnschrift Light" panose="020B0502040204020203" pitchFamily="34" charset="0"/>
                  </a:rPr>
                  <a:t>Решение:</a:t>
                </a:r>
                <a:endParaRPr lang="en-US" sz="2200" b="1" u="sng" dirty="0" smtClean="0">
                  <a:latin typeface="Bahnschrift Light" panose="020B0502040204020203" pitchFamily="34" charset="0"/>
                </a:endParaRPr>
              </a:p>
              <a:p>
                <a:r>
                  <a:rPr lang="ru-RU" sz="2200" dirty="0">
                    <a:latin typeface="Bahnschrift Light" panose="020B0502040204020203" pitchFamily="34" charset="0"/>
                  </a:rPr>
                  <a:t>р</a:t>
                </a:r>
                <a:r>
                  <a:rPr lang="en-US" sz="2200" dirty="0" smtClean="0">
                    <a:latin typeface="Bahnschrift Light" panose="020B0502040204020203" pitchFamily="34" charset="0"/>
                  </a:rPr>
                  <a:t> = </a:t>
                </a:r>
                <a:r>
                  <a:rPr lang="ru-RU" sz="2200" dirty="0" smtClean="0">
                    <a:latin typeface="Bahnschrift Light" panose="020B0502040204020203" pitchFamily="34" charset="0"/>
                  </a:rPr>
                  <a:t>3</a:t>
                </a:r>
                <a:r>
                  <a:rPr lang="en-US" sz="2200" dirty="0" smtClean="0">
                    <a:latin typeface="Bahnschrift Light" panose="020B0502040204020203" pitchFamily="34" charset="0"/>
                  </a:rPr>
                  <a:t>0%,  b = 15, </a:t>
                </a:r>
                <a:endParaRPr lang="ru-RU" sz="2200" dirty="0" smtClean="0">
                  <a:latin typeface="Bahnschrift Light" panose="020B0502040204020203" pitchFamily="34" charset="0"/>
                </a:endParaRPr>
              </a:p>
              <a:p>
                <a:r>
                  <a:rPr lang="ru-RU" sz="2200" dirty="0" smtClean="0">
                    <a:latin typeface="Bahnschrift Light" panose="020B0502040204020203" pitchFamily="34" charset="0"/>
                  </a:rPr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ru-RU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ru-RU" sz="2200" dirty="0" smtClean="0">
                    <a:latin typeface="Bahnschrift Light" panose="020B0502040204020203" pitchFamily="34" charset="0"/>
                  </a:rPr>
                  <a:t> =</a:t>
                </a:r>
                <a:r>
                  <a:rPr lang="en-US" sz="2200" dirty="0" smtClean="0">
                    <a:latin typeface="Bahnschrift Light" panose="020B0502040204020203" pitchFamily="34" charset="0"/>
                  </a:rPr>
                  <a:t>50</a:t>
                </a:r>
                <a:r>
                  <a:rPr lang="ru-RU" sz="2200" dirty="0" smtClean="0">
                    <a:latin typeface="Bahnschrift Light" panose="020B0502040204020203" pitchFamily="34" charset="0"/>
                  </a:rPr>
                  <a:t> (</a:t>
                </a:r>
                <a:r>
                  <a:rPr lang="ru-RU" sz="2200" dirty="0">
                    <a:latin typeface="Bahnschrift Light" panose="020B0502040204020203" pitchFamily="34" charset="0"/>
                  </a:rPr>
                  <a:t>г</a:t>
                </a:r>
                <a:r>
                  <a:rPr lang="ru-RU" sz="2200" dirty="0" smtClean="0">
                    <a:latin typeface="Bahnschrift Light" panose="020B0502040204020203" pitchFamily="34" charset="0"/>
                  </a:rPr>
                  <a:t>.)</a:t>
                </a:r>
              </a:p>
              <a:p>
                <a:r>
                  <a:rPr lang="ru-RU" sz="2200" dirty="0" smtClean="0">
                    <a:latin typeface="Bahnschrift Light" panose="020B0502040204020203" pitchFamily="34" charset="0"/>
                  </a:rPr>
                  <a:t>Ответ: 50 грибов в корзине.</a:t>
                </a:r>
              </a:p>
              <a:p>
                <a:endParaRPr lang="ru-RU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190" y="3123284"/>
                <a:ext cx="4720107" cy="3220112"/>
              </a:xfrm>
              <a:prstGeom prst="rect">
                <a:avLst/>
              </a:prstGeom>
              <a:blipFill rotWithShape="0">
                <a:blip r:embed="rId7"/>
                <a:stretch>
                  <a:fillRect l="-888"/>
                </a:stretch>
              </a:blipFill>
              <a:ln w="762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45" y="4733340"/>
            <a:ext cx="1735111" cy="2086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6595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2351" y="3191261"/>
            <a:ext cx="2722558" cy="309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05307" y="141670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Нахождение процентного отношения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380445" y="1596980"/>
                <a:ext cx="7291589" cy="662425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D32D4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spc="-150" dirty="0" smtClean="0">
                    <a:latin typeface="Century Gothic" panose="020B0502020202020204" pitchFamily="34" charset="0"/>
                  </a:rPr>
                  <a:t>Число </a:t>
                </a:r>
                <a:r>
                  <a:rPr lang="ru-RU" sz="2800" b="1" spc="-150" dirty="0" smtClean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а</a:t>
                </a:r>
                <a:r>
                  <a:rPr lang="ru-RU" sz="2800" b="1" spc="-150" dirty="0" smtClean="0">
                    <a:latin typeface="Century Gothic" panose="020B0502020202020204" pitchFamily="34" charset="0"/>
                  </a:rPr>
                  <a:t> составляет </a:t>
                </a:r>
                <a:r>
                  <a:rPr lang="ru-RU" sz="2800" b="1" spc="-150" dirty="0">
                    <a:latin typeface="Century Gothic" panose="020B0502020202020204" pitchFamily="34" charset="0"/>
                  </a:rPr>
                  <a:t> </a:t>
                </a:r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1" i="1" spc="-150" smtClean="0">
                            <a:latin typeface="Cambria Math" panose="02040503050406030204" pitchFamily="18" charset="0"/>
                          </a:rPr>
                          <m:t>а</m:t>
                        </m:r>
                      </m:num>
                      <m:den>
                        <m:r>
                          <a:rPr lang="en-US" sz="2800" b="1" i="1" spc="-150" smtClean="0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800" b="1" spc="-150" dirty="0" smtClean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pc="-1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 spc="-1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US" sz="2800" b="1" i="1" spc="-1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%     от числа </m:t>
                    </m:r>
                    <m:r>
                      <a:rPr lang="en-US" sz="2800" b="1" i="1" spc="-15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ru-RU" sz="2800" b="1" spc="-150" dirty="0">
                  <a:solidFill>
                    <a:srgbClr val="C00000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45" y="1596980"/>
                <a:ext cx="7291589" cy="662425"/>
              </a:xfrm>
              <a:prstGeom prst="rect">
                <a:avLst/>
              </a:prstGeom>
              <a:blipFill rotWithShape="0">
                <a:blip r:embed="rId4"/>
                <a:stretch>
                  <a:fillRect t="-847" b="-4237"/>
                </a:stretch>
              </a:blipFill>
              <a:ln w="57150">
                <a:solidFill>
                  <a:srgbClr val="D32D45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8928" t="50557" b="26876"/>
          <a:stretch/>
        </p:blipFill>
        <p:spPr>
          <a:xfrm>
            <a:off x="1533517" y="2641496"/>
            <a:ext cx="4117495" cy="3828461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0" t="5823" r="69705" b="52863"/>
          <a:stretch/>
        </p:blipFill>
        <p:spPr>
          <a:xfrm>
            <a:off x="10168064" y="1429378"/>
            <a:ext cx="1981007" cy="242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6005848" y="2639994"/>
                <a:ext cx="4400282" cy="384861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5FE21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400" dirty="0" smtClean="0"/>
                  <a:t>Рабочий за смену изготовил 60 деталей вместо 50 деталей. </a:t>
                </a:r>
                <a:r>
                  <a:rPr lang="ru-RU" sz="2400" dirty="0"/>
                  <a:t>Сколько процентов фактическая выработка составляет от плановой</a:t>
                </a:r>
                <a:r>
                  <a:rPr lang="ru-RU" sz="2400" dirty="0" smtClean="0"/>
                  <a:t>? </a:t>
                </a:r>
              </a:p>
              <a:p>
                <a:r>
                  <a:rPr lang="ru-RU" sz="2400" b="1" u="sng" dirty="0">
                    <a:latin typeface="Bahnschrift Light" panose="020B0502040204020203" pitchFamily="34" charset="0"/>
                  </a:rPr>
                  <a:t>Решение:</a:t>
                </a:r>
                <a:endParaRPr lang="en-US" sz="2400" b="1" u="sng" dirty="0">
                  <a:latin typeface="Agency FB" panose="020B0503020202020204" pitchFamily="34" charset="0"/>
                </a:endParaRPr>
              </a:p>
              <a:p>
                <a:r>
                  <a:rPr lang="ru-RU" sz="2400" dirty="0">
                    <a:latin typeface="Bahnschrift Light" panose="020B0502040204020203" pitchFamily="34" charset="0"/>
                  </a:rPr>
                  <a:t>а</a:t>
                </a:r>
                <a:r>
                  <a:rPr lang="en-US" sz="2400" dirty="0" smtClean="0">
                    <a:latin typeface="Agency FB" panose="020B0503020202020204" pitchFamily="34" charset="0"/>
                  </a:rPr>
                  <a:t> </a:t>
                </a:r>
                <a:r>
                  <a:rPr lang="en-US" sz="2400" dirty="0">
                    <a:latin typeface="Agency FB" panose="020B0503020202020204" pitchFamily="34" charset="0"/>
                  </a:rPr>
                  <a:t>= </a:t>
                </a:r>
                <a:r>
                  <a:rPr lang="ru-RU" sz="2400" dirty="0" smtClean="0">
                    <a:latin typeface="Bahnschrift Light" panose="020B0502040204020203" pitchFamily="34" charset="0"/>
                  </a:rPr>
                  <a:t>60</a:t>
                </a:r>
                <a:r>
                  <a:rPr lang="en-US" sz="2400" dirty="0" smtClean="0">
                    <a:latin typeface="Agency FB" panose="020B0503020202020204" pitchFamily="34" charset="0"/>
                  </a:rPr>
                  <a:t>,  </a:t>
                </a:r>
                <a:r>
                  <a:rPr lang="en-US" sz="2400" dirty="0">
                    <a:latin typeface="Agency FB" panose="020B0503020202020204" pitchFamily="34" charset="0"/>
                  </a:rPr>
                  <a:t>b = </a:t>
                </a:r>
                <a:r>
                  <a:rPr lang="ru-RU" sz="2400" dirty="0" smtClean="0">
                    <a:latin typeface="Bahnschrift Light" panose="020B0502040204020203" pitchFamily="34" charset="0"/>
                  </a:rPr>
                  <a:t>50</a:t>
                </a:r>
                <a:r>
                  <a:rPr lang="en-US" sz="2400" dirty="0" smtClean="0">
                    <a:latin typeface="Agency FB" panose="020B0503020202020204" pitchFamily="34" charset="0"/>
                  </a:rPr>
                  <a:t>, </a:t>
                </a:r>
                <a:endParaRPr lang="ru-RU" sz="2400" dirty="0">
                  <a:latin typeface="Bahnschrift Light" panose="020B0502040204020203" pitchFamily="34" charset="0"/>
                </a:endParaRPr>
              </a:p>
              <a:p>
                <a:r>
                  <a:rPr lang="ru-RU" sz="2400" dirty="0">
                    <a:latin typeface="Bahnschrift Light" panose="020B0502040204020203" pitchFamily="34" charset="0"/>
                  </a:rPr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  <m:r>
                          <a:rPr lang="ru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ru-RU" sz="2400" dirty="0">
                    <a:latin typeface="Bahnschrift Light" panose="020B0502040204020203" pitchFamily="34" charset="0"/>
                  </a:rPr>
                  <a:t> </a:t>
                </a:r>
                <a:r>
                  <a:rPr lang="ru-RU" sz="2400" dirty="0" smtClean="0">
                    <a:latin typeface="Bahnschrift Light" panose="020B0502040204020203" pitchFamily="34" charset="0"/>
                  </a:rPr>
                  <a:t>= 120 %</a:t>
                </a:r>
                <a:endParaRPr lang="ru-RU" sz="2400" dirty="0">
                  <a:latin typeface="Bahnschrift Light" panose="020B0502040204020203" pitchFamily="34" charset="0"/>
                </a:endParaRPr>
              </a:p>
              <a:p>
                <a:r>
                  <a:rPr lang="ru-RU" sz="2400" dirty="0">
                    <a:latin typeface="Bahnschrift Light" panose="020B0502040204020203" pitchFamily="34" charset="0"/>
                  </a:rPr>
                  <a:t>Ответ: </a:t>
                </a:r>
                <a:r>
                  <a:rPr lang="ru-RU" sz="2400" dirty="0" smtClean="0">
                    <a:latin typeface="Bahnschrift Light" panose="020B0502040204020203" pitchFamily="34" charset="0"/>
                  </a:rPr>
                  <a:t>120 %.</a:t>
                </a:r>
                <a:endParaRPr lang="ru-RU" sz="2400" dirty="0">
                  <a:latin typeface="Bahnschrift Light" panose="020B0502040204020203" pitchFamily="34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848" y="2639994"/>
                <a:ext cx="4400282" cy="3848618"/>
              </a:xfrm>
              <a:prstGeom prst="rect">
                <a:avLst/>
              </a:prstGeom>
              <a:blipFill rotWithShape="0">
                <a:blip r:embed="rId7"/>
                <a:stretch>
                  <a:fillRect l="-1224" t="-311" r="-1224"/>
                </a:stretch>
              </a:blipFill>
              <a:ln w="76200">
                <a:solidFill>
                  <a:srgbClr val="5FE21E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6624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51324" y="-2651324"/>
            <a:ext cx="6889352" cy="12192002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05307" y="141670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Решение задач на проценты с помощью пропорции</a:t>
            </a:r>
            <a:endParaRPr lang="ru-RU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341" y="1510105"/>
            <a:ext cx="11269014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5FE2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Простые задачи на проценты можно решать с помощью одного приёма – как задачи </a:t>
            </a:r>
            <a:r>
              <a:rPr lang="ru-RU" sz="2400" i="1" dirty="0" smtClean="0">
                <a:solidFill>
                  <a:srgbClr val="C00000"/>
                </a:solidFill>
              </a:rPr>
              <a:t>на прямую пропорциональность</a:t>
            </a:r>
            <a:r>
              <a:rPr lang="ru-RU" sz="2400" dirty="0" smtClean="0"/>
              <a:t>. </a:t>
            </a:r>
          </a:p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46119" y="2891834"/>
                <a:ext cx="5215944" cy="366395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Платье стоило 1200 р. Его цена повысилась на 20%. На сколько рублей повысилась цена?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 Решение: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Пусть х р. –на столько повысилась цена платья, тогда     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                                    1200 р. – 100%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                                            х р. -  20%</a:t>
                </a:r>
                <a:endParaRPr lang="en-US" sz="2000" b="1" dirty="0">
                  <a:latin typeface="Bahnschrift SemiBold SemiConden" panose="020B0502040204020203" pitchFamily="34" charset="0"/>
                </a:endParaRPr>
              </a:p>
              <a:p>
                <a:endParaRPr lang="ru-RU" sz="2000" dirty="0" smtClean="0">
                  <a:latin typeface="Bahnschrift SemiBold SemiConden" panose="020B0502040204020203" pitchFamily="34" charset="0"/>
                </a:endParaRPr>
              </a:p>
              <a:p>
                <a:r>
                  <a:rPr lang="ru-RU" sz="2000" dirty="0" smtClean="0"/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SemiBold SemiConden" panose="020B0502040204020203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SemiBold SemiConden" panose="020B0502040204020203" pitchFamily="34" charset="0"/>
                  </a:rPr>
                  <a:t> ,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1200</m:t>
                        </m:r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SemiBold SemiConden" panose="020B0502040204020203" pitchFamily="34" charset="0"/>
                  </a:rPr>
                  <a:t> = 240. </a:t>
                </a:r>
              </a:p>
              <a:p>
                <a:r>
                  <a:rPr lang="ru-RU" sz="2000" dirty="0" smtClean="0">
                    <a:latin typeface="Bahnschrift SemiBold SemiConden" panose="020B0502040204020203" pitchFamily="34" charset="0"/>
                  </a:rPr>
                  <a:t>Ответ</a:t>
                </a:r>
                <a:r>
                  <a:rPr lang="ru-RU" sz="2000" dirty="0">
                    <a:latin typeface="Bahnschrift SemiBold SemiConden" panose="020B0502040204020203" pitchFamily="34" charset="0"/>
                  </a:rPr>
                  <a:t>:  </a:t>
                </a:r>
                <a:r>
                  <a:rPr lang="ru-RU" sz="2000" dirty="0" smtClean="0">
                    <a:latin typeface="Bahnschrift SemiBold SemiConden" panose="020B0502040204020203" pitchFamily="34" charset="0"/>
                  </a:rPr>
                  <a:t>на 240 рублей повысилась цена.</a:t>
                </a:r>
                <a:endParaRPr lang="ru-RU" sz="2000" dirty="0">
                  <a:latin typeface="Bahnschrift SemiBold SemiConden" panose="020B0502040204020203" pitchFamily="34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19" y="2891834"/>
                <a:ext cx="5215944" cy="3663952"/>
              </a:xfrm>
              <a:prstGeom prst="rect">
                <a:avLst/>
              </a:prstGeom>
              <a:blipFill rotWithShape="0">
                <a:blip r:embed="rId3"/>
                <a:stretch>
                  <a:fillRect l="-576"/>
                </a:stretch>
              </a:blipFill>
              <a:ln w="76200"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Стрелка вниз 6"/>
          <p:cNvSpPr/>
          <p:nvPr/>
        </p:nvSpPr>
        <p:spPr>
          <a:xfrm>
            <a:off x="1478924" y="4521629"/>
            <a:ext cx="143816" cy="59242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274454" y="4521629"/>
            <a:ext cx="143816" cy="59242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/>
              <p:cNvSpPr txBox="1"/>
              <p:nvPr/>
            </p:nvSpPr>
            <p:spPr>
              <a:xfrm>
                <a:off x="6190445" y="2891834"/>
                <a:ext cx="5449910" cy="366395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Токарь до обеда обточил 24 детали, что составляет 60 % сменной нормы. Сколько деталей должен обточить токарь за смену. 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Решение: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Пусть х р. –должен обточить токарь за смену, тогда     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                                    24  </a:t>
                </a:r>
                <a:r>
                  <a:rPr lang="ru-RU" sz="2000" b="1" dirty="0">
                    <a:latin typeface="Bahnschrift SemiBold SemiConden" panose="020B0502040204020203" pitchFamily="34" charset="0"/>
                  </a:rPr>
                  <a:t>д</a:t>
                </a:r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. – 60 %</a:t>
                </a:r>
              </a:p>
              <a:p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                                         х </a:t>
                </a:r>
                <a:r>
                  <a:rPr lang="ru-RU" sz="2000" b="1" dirty="0">
                    <a:latin typeface="Bahnschrift SemiBold SemiConden" panose="020B0502040204020203" pitchFamily="34" charset="0"/>
                  </a:rPr>
                  <a:t>д</a:t>
                </a:r>
                <a:r>
                  <a:rPr lang="ru-RU" sz="2000" b="1" dirty="0" smtClean="0">
                    <a:latin typeface="Bahnschrift SemiBold SemiConden" panose="020B0502040204020203" pitchFamily="34" charset="0"/>
                  </a:rPr>
                  <a:t>. -  100%</a:t>
                </a:r>
                <a:endParaRPr lang="en-US" sz="2000" b="1" dirty="0">
                  <a:latin typeface="Bahnschrift SemiBold SemiConden" panose="020B0502040204020203" pitchFamily="34" charset="0"/>
                </a:endParaRPr>
              </a:p>
              <a:p>
                <a:endParaRPr lang="ru-RU" sz="2000" dirty="0" smtClean="0">
                  <a:latin typeface="Bahnschrift SemiBold SemiConden" panose="020B0502040204020203" pitchFamily="34" charset="0"/>
                </a:endParaRPr>
              </a:p>
              <a:p>
                <a:r>
                  <a:rPr lang="ru-RU" sz="2000" dirty="0" smtClean="0"/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SemiBold SemiConden" panose="020B0502040204020203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SemiBold SemiConden" panose="020B0502040204020203" pitchFamily="34" charset="0"/>
                  </a:rPr>
                  <a:t> ,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Bahnschrift SemiBold SemiConden" panose="020B0502040204020203" pitchFamily="34" charset="0"/>
                  </a:rPr>
                  <a:t> = 40. </a:t>
                </a:r>
              </a:p>
              <a:p>
                <a:r>
                  <a:rPr lang="ru-RU" sz="2000" dirty="0" smtClean="0">
                    <a:latin typeface="Bahnschrift SemiBold SemiConden" panose="020B0502040204020203" pitchFamily="34" charset="0"/>
                  </a:rPr>
                  <a:t>Ответ</a:t>
                </a:r>
                <a:r>
                  <a:rPr lang="ru-RU" sz="2000" dirty="0">
                    <a:latin typeface="Bahnschrift SemiBold SemiConden" panose="020B0502040204020203" pitchFamily="34" charset="0"/>
                  </a:rPr>
                  <a:t>:  </a:t>
                </a:r>
                <a:r>
                  <a:rPr lang="ru-RU" sz="2000" dirty="0" smtClean="0">
                    <a:latin typeface="Bahnschrift SemiBold SemiConden" panose="020B0502040204020203" pitchFamily="34" charset="0"/>
                  </a:rPr>
                  <a:t>40 деталей должен обточить токарь.</a:t>
                </a:r>
                <a:endParaRPr lang="ru-RU" sz="2000" dirty="0">
                  <a:latin typeface="Bahnschrift SemiBold SemiConden" panose="020B0502040204020203" pitchFamily="34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445" y="2891834"/>
                <a:ext cx="5449910" cy="3663952"/>
              </a:xfrm>
              <a:prstGeom prst="rect">
                <a:avLst/>
              </a:prstGeom>
              <a:blipFill rotWithShape="0">
                <a:blip r:embed="rId4"/>
                <a:stretch>
                  <a:fillRect l="-441" r="-1762"/>
                </a:stretch>
              </a:blipFill>
              <a:ln w="762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Стрелка вверх 11"/>
          <p:cNvSpPr/>
          <p:nvPr/>
        </p:nvSpPr>
        <p:spPr>
          <a:xfrm>
            <a:off x="7447209" y="4450795"/>
            <a:ext cx="141667" cy="6825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9128974" y="4431477"/>
            <a:ext cx="141667" cy="6825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2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0405" y="1587333"/>
            <a:ext cx="1565185" cy="189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7063" y="3335628"/>
            <a:ext cx="2054980" cy="3033453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854165" y="200259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Решение задач на проценты</a:t>
            </a:r>
            <a:endParaRPr lang="ru-RU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Прямоугольник 2"/>
              <p:cNvSpPr/>
              <p:nvPr/>
            </p:nvSpPr>
            <p:spPr>
              <a:xfrm>
                <a:off x="180305" y="1679446"/>
                <a:ext cx="5138670" cy="4727256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b="1" i="1" dirty="0" smtClean="0">
                    <a:solidFill>
                      <a:srgbClr val="002060"/>
                    </a:solidFill>
                  </a:rPr>
                  <a:t>Товар на распродаже уценили на 15%, при этом он стал стоить 680 рублей. Сколько рублей стоил товар до распродажи?</a:t>
                </a:r>
              </a:p>
              <a:p>
                <a:pPr algn="just"/>
                <a:r>
                  <a:rPr lang="ru-RU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Решение: </a:t>
                </a:r>
              </a:p>
              <a:p>
                <a:pPr algn="just"/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Пусть х р. – стоил товар, т.к. его уценили на 15%, то 680 р. </a:t>
                </a:r>
                <a:r>
                  <a:rPr lang="ru-RU" sz="2000" b="1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</a:t>
                </a:r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оставляет 85%. </a:t>
                </a:r>
              </a:p>
              <a:p>
                <a:pPr algn="just"/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Тогда, </a:t>
                </a:r>
              </a:p>
              <a:p>
                <a:pPr algn="ctr"/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680 р. – 85 %</a:t>
                </a:r>
              </a:p>
              <a:p>
                <a:pPr algn="ctr"/>
                <a:r>
                  <a:rPr lang="ru-RU" sz="2000" b="1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х</a:t>
                </a:r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р. – 100 %</a:t>
                </a:r>
              </a:p>
              <a:p>
                <a:endParaRPr lang="ru-RU" sz="2000" b="1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𝟔𝟖𝟎</m:t>
                        </m:r>
                      </m:num>
                      <m:den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𝟖𝟓</m:t>
                        </m:r>
                      </m:num>
                      <m:den>
                        <m:r>
                          <a:rPr lang="ru-RU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  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𝟔𝟖𝟎𝟎</m:t>
                        </m:r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𝟖𝟓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 800 (р.)</a:t>
                </a:r>
              </a:p>
              <a:p>
                <a:pPr algn="ctr"/>
                <a:r>
                  <a:rPr lang="ru-RU" b="1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</a:t>
                </a:r>
              </a:p>
              <a:p>
                <a:pPr algn="just"/>
                <a:r>
                  <a:rPr lang="ru-RU" dirty="0" smtClean="0"/>
                  <a:t>Ответ: 800 р. </a:t>
                </a:r>
                <a:r>
                  <a:rPr lang="ru-RU" dirty="0"/>
                  <a:t>с</a:t>
                </a:r>
                <a:r>
                  <a:rPr lang="ru-RU" dirty="0" smtClean="0"/>
                  <a:t>тоил товар </a:t>
                </a:r>
              </a:p>
              <a:p>
                <a:pPr algn="just"/>
                <a:r>
                  <a:rPr lang="ru-RU" b="1" i="1" dirty="0" smtClean="0"/>
                  <a:t>(</a:t>
                </a:r>
                <a:r>
                  <a:rPr lang="ru-RU" b="1" i="1" dirty="0"/>
                  <a:t>Вариант 9 № 16. ОГЭ-2016. Математика</a:t>
                </a:r>
                <a:r>
                  <a:rPr lang="ru-RU" b="1" i="1" dirty="0" smtClean="0"/>
                  <a:t>.)</a:t>
                </a:r>
                <a:endParaRPr lang="ru-RU" dirty="0"/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05" y="1679446"/>
                <a:ext cx="5138670" cy="4727256"/>
              </a:xfrm>
              <a:prstGeom prst="rect">
                <a:avLst/>
              </a:prstGeom>
              <a:blipFill rotWithShape="0">
                <a:blip r:embed="rId7"/>
                <a:stretch>
                  <a:fillRect l="-822" t="-127" r="-587" b="-382"/>
                </a:stretch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Прямоугольник 3"/>
              <p:cNvSpPr/>
              <p:nvPr/>
            </p:nvSpPr>
            <p:spPr>
              <a:xfrm>
                <a:off x="6807020" y="1658881"/>
                <a:ext cx="5138670" cy="4710200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b="1" i="1" dirty="0" smtClean="0">
                    <a:solidFill>
                      <a:srgbClr val="002060"/>
                    </a:solidFill>
                  </a:rPr>
                  <a:t>Шоколадка стоила 20 р., потом подешевела на 10%. Какое максимальное количество шоколадок можно купить на 100 р.?</a:t>
                </a:r>
              </a:p>
              <a:p>
                <a:pPr algn="just"/>
                <a:r>
                  <a:rPr lang="ru-RU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Решение: </a:t>
                </a:r>
              </a:p>
              <a:p>
                <a:pPr algn="just"/>
                <a:r>
                  <a:rPr lang="ru-RU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Пусть х р. – стала стоить шоколадка. Тогда, </a:t>
                </a:r>
              </a:p>
              <a:p>
                <a:pPr algn="ctr"/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 р. – 100 %</a:t>
                </a:r>
              </a:p>
              <a:p>
                <a:pPr algn="ctr"/>
                <a:r>
                  <a:rPr lang="ru-RU" sz="2000" b="1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х</a:t>
                </a:r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р. – 90 %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ru-RU" sz="2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  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 18 (р.)</a:t>
                </a:r>
              </a:p>
              <a:p>
                <a:r>
                  <a:rPr lang="ru-RU" sz="14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Определим максимальное количество шоколадок, которые можно купить на 100 р.:</a:t>
                </a:r>
              </a:p>
              <a:p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100 :18= 100/18=50/9=5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ru-RU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ru-RU" sz="20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(шт.)</a:t>
                </a:r>
                <a:r>
                  <a:rPr lang="ru-RU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 </a:t>
                </a:r>
              </a:p>
              <a:p>
                <a:pPr algn="just"/>
                <a:r>
                  <a:rPr lang="ru-RU" dirty="0" smtClean="0"/>
                  <a:t>Ответ: 5 штук шоколадок можно купить на 100р.</a:t>
                </a:r>
              </a:p>
              <a:p>
                <a:pPr algn="just"/>
                <a:r>
                  <a:rPr lang="ru-RU" b="1" i="1" dirty="0" smtClean="0"/>
                  <a:t>(Вариант 4  </a:t>
                </a:r>
                <a:r>
                  <a:rPr lang="ru-RU" b="1" i="1" dirty="0"/>
                  <a:t>№ 16. </a:t>
                </a:r>
                <a:r>
                  <a:rPr lang="ru-RU" b="1" i="1" dirty="0" smtClean="0"/>
                  <a:t>ОГЭ-2017. </a:t>
                </a:r>
                <a:r>
                  <a:rPr lang="ru-RU" b="1" i="1" dirty="0"/>
                  <a:t>Математика</a:t>
                </a:r>
                <a:r>
                  <a:rPr lang="ru-RU" b="1" i="1" dirty="0" smtClean="0"/>
                  <a:t>.)</a:t>
                </a:r>
                <a:endParaRPr lang="ru-RU" dirty="0"/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020" y="1658881"/>
                <a:ext cx="5138670" cy="4710200"/>
              </a:xfrm>
              <a:prstGeom prst="rect">
                <a:avLst/>
              </a:prstGeom>
              <a:blipFill rotWithShape="0">
                <a:blip r:embed="rId8"/>
                <a:stretch>
                  <a:fillRect l="-822" t="-128" r="-587"/>
                </a:stretch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Стрелка вниз 5"/>
          <p:cNvSpPr/>
          <p:nvPr/>
        </p:nvSpPr>
        <p:spPr>
          <a:xfrm>
            <a:off x="1668350" y="4134114"/>
            <a:ext cx="244699" cy="670127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570400" y="4141807"/>
            <a:ext cx="260260" cy="670127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314656" y="3783662"/>
            <a:ext cx="271529" cy="685515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0277341" y="3783658"/>
            <a:ext cx="296214" cy="670127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099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9898" y="90152"/>
            <a:ext cx="5590919" cy="397031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Проценты помогают грамотно разбираться в большом потоке информации;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выгодно совершать покупки;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правильно вкладывать  деньги;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брать на выгодных условиях кредит;</a:t>
            </a:r>
          </a:p>
          <a:p>
            <a:pPr algn="ctr"/>
            <a:r>
              <a:rPr lang="ru-RU" sz="2800" i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р</a:t>
            </a:r>
            <a:r>
              <a:rPr lang="ru-RU" sz="2800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ешать задачи на простой и сложный процент.</a:t>
            </a:r>
            <a:endParaRPr lang="ru-RU" sz="2800" i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315"/>
            <a:ext cx="3162837" cy="2776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454" y="5010597"/>
            <a:ext cx="2906868" cy="1937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7" y="2742841"/>
            <a:ext cx="3277249" cy="246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898" y="4304270"/>
            <a:ext cx="4159877" cy="264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707" y="4213762"/>
            <a:ext cx="4188524" cy="264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1969" y="340928"/>
            <a:ext cx="3160031" cy="34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779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8" r="2289"/>
          <a:stretch/>
        </p:blipFill>
        <p:spPr>
          <a:xfrm>
            <a:off x="0" y="0"/>
            <a:ext cx="12192000" cy="6959766"/>
          </a:xfrm>
          <a:prstGeom prst="rect">
            <a:avLst/>
          </a:prstGeom>
        </p:spPr>
      </p:pic>
      <p:sp>
        <p:nvSpPr>
          <p:cNvPr id="3" name="Сердце 2"/>
          <p:cNvSpPr/>
          <p:nvPr/>
        </p:nvSpPr>
        <p:spPr>
          <a:xfrm>
            <a:off x="2383128" y="1790162"/>
            <a:ext cx="7425744" cy="3740468"/>
          </a:xfrm>
          <a:prstGeom prst="heart">
            <a:avLst/>
          </a:prstGeom>
          <a:solidFill>
            <a:srgbClr val="FC6464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Благодарю за внимание</a:t>
            </a:r>
            <a:r>
              <a:rPr lang="ru-RU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96" y="0"/>
            <a:ext cx="12256396" cy="73152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152916" y="2624070"/>
            <a:ext cx="8562840" cy="206705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53" y="850006"/>
            <a:ext cx="6270940" cy="1558343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b="1" spc="300" dirty="0" smtClean="0">
                <a:solidFill>
                  <a:schemeClr val="tx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Что такое процент?</a:t>
            </a:r>
            <a:endParaRPr lang="ru-RU" b="1" spc="30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5470" y="2952481"/>
            <a:ext cx="8255357" cy="1738648"/>
          </a:xfrm>
          <a:effectLst>
            <a:reflection blurRad="6350" stA="50000" endA="300" endPos="55500" dist="50800" dir="5400000" sy="-100000" algn="bl" rotWithShape="0"/>
          </a:effectLst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Одну сотую часть числа (величины) называют </a:t>
            </a:r>
            <a:r>
              <a:rPr lang="ru-RU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ПРОЦЕНТОМ </a:t>
            </a:r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этого числа (величины). 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16686" y="5066226"/>
            <a:ext cx="6993228" cy="1873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энциклопедии это определение формулируют так: </a:t>
            </a:r>
            <a:r>
              <a:rPr lang="ru-RU" sz="20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ПРОЦЕНТОМ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НАЗЫВАЮТ СОТУЮ ЧАСТЬ ЦЕЛОГО, ПРИНИМАЕМОГО ЗА ЕДИНИЦУ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3756" r="12159" b="470"/>
          <a:stretch/>
        </p:blipFill>
        <p:spPr>
          <a:xfrm>
            <a:off x="9414456" y="682580"/>
            <a:ext cx="1903900" cy="172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2633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03854" y="4704293"/>
            <a:ext cx="2155508" cy="20435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553" t="5364"/>
          <a:stretch/>
        </p:blipFill>
        <p:spPr>
          <a:xfrm>
            <a:off x="8165206" y="1910216"/>
            <a:ext cx="3477296" cy="24799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5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5872" y="141669"/>
            <a:ext cx="11615672" cy="15583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История возникновения процентов</a:t>
            </a:r>
            <a:endParaRPr lang="ru-RU" b="1" spc="-15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709" y="2020429"/>
            <a:ext cx="7267978" cy="224676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Идея выражения частей целого постоянно в одних и тех же долях, вызванная практическими соображениями, родилась еще в древности у вавилонян. Уже в клинописных таблицах вавилонян содержатся задачи на расчет процентов. До нас дошли составленные вавилонянами таблицы процентов, которые позволяли быстро определить сумму процентных денег.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07854" y="4704293"/>
            <a:ext cx="6096000" cy="1631216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000" dirty="0" smtClean="0"/>
              <a:t>Были известны проценты и в Индии. Индийские математики вычисляли проценты, применив так называемое тройное правило, т. е. пользуясь пропорцией. Они умели производить и более сложные вычисления с применением процентов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09" y="4587615"/>
            <a:ext cx="3205358" cy="18645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304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20"/>
            <a:ext cx="12191999" cy="686122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5872" y="141669"/>
            <a:ext cx="11615672" cy="15583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История возникновения процентов</a:t>
            </a:r>
            <a:endParaRPr lang="ru-RU" b="1" spc="-15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6089" y="2059065"/>
            <a:ext cx="4402429" cy="47089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050"/>
              </a:spcBef>
              <a:spcAft>
                <a:spcPts val="1050"/>
              </a:spcAft>
            </a:pPr>
            <a:r>
              <a:rPr lang="ru-RU" sz="2000" b="1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Денежные расчеты с процентами были особенно распространены в Древнем Риме. 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Римляне называли процентами деньги, которые платил должник заимодавцу за каждую сотню.</a:t>
            </a:r>
            <a:r>
              <a:rPr lang="ru-RU" sz="2000" b="1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Даже римский сенат вынужден был установить максимально допустимый процент, взимаемый с должника, так как некоторые заимодавцы усердствовали в получении процентных денег. От римлян проценты перешли к другим народам.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18208" r="61157" b="2005"/>
          <a:stretch/>
        </p:blipFill>
        <p:spPr>
          <a:xfrm>
            <a:off x="10797976" y="5072960"/>
            <a:ext cx="1394024" cy="169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28095" r="32666" b="11389"/>
          <a:stretch/>
        </p:blipFill>
        <p:spPr>
          <a:xfrm>
            <a:off x="5567504" y="2399992"/>
            <a:ext cx="5397897" cy="3557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23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3049">
            <a:off x="3209464" y="4591164"/>
            <a:ext cx="1552173" cy="1823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5872" y="141669"/>
            <a:ext cx="11615672" cy="15583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История возникновения процентов</a:t>
            </a:r>
            <a:endParaRPr lang="ru-RU" b="1" spc="-15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8811" y="1932789"/>
            <a:ext cx="8392733" cy="1631216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средние века в Европе в связи с широким развитием торговли особо много внимания обращали на умение вычислять проценты. В то время приходилось рассчитывать не только проценты, но и проценты с процентов, т. е. сложные проценты, как называют их в наше время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51043" y="3807175"/>
            <a:ext cx="7070501" cy="230832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050"/>
              </a:spcBef>
              <a:spcAft>
                <a:spcPts val="1050"/>
              </a:spcAft>
            </a:pPr>
            <a:r>
              <a:rPr lang="ru-RU" sz="24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Впервые опубликовал таблицы для расчета процентов в  1584 году Симон </a:t>
            </a:r>
            <a:r>
              <a:rPr lang="ru-RU" sz="240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Стевин</a:t>
            </a:r>
            <a:r>
              <a:rPr lang="ru-RU" sz="24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инженер из города Брюгге (Нидерланды). </a:t>
            </a:r>
            <a:r>
              <a:rPr lang="ru-RU" sz="240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Стевин</a:t>
            </a:r>
            <a:r>
              <a:rPr lang="ru-RU" sz="24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известен замечательным разнообразием научных открытий в том числе – особой записи десятичных дробей.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586" t="25164" r="64695" b="10235"/>
          <a:stretch/>
        </p:blipFill>
        <p:spPr>
          <a:xfrm>
            <a:off x="305872" y="1932789"/>
            <a:ext cx="2814184" cy="443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814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5872" y="141669"/>
            <a:ext cx="11615672" cy="15583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История возникновения процентов</a:t>
            </a:r>
            <a:endParaRPr lang="ru-RU" b="1" spc="-15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854" t="35495" r="9469" b="13208"/>
          <a:stretch/>
        </p:blipFill>
        <p:spPr>
          <a:xfrm>
            <a:off x="566670" y="2004935"/>
            <a:ext cx="7403736" cy="458488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8069" r="72794"/>
          <a:stretch/>
        </p:blipFill>
        <p:spPr>
          <a:xfrm>
            <a:off x="-82552" y="5183748"/>
            <a:ext cx="1298444" cy="158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49282"/>
          <a:stretch/>
        </p:blipFill>
        <p:spPr>
          <a:xfrm>
            <a:off x="8474348" y="1897736"/>
            <a:ext cx="3245426" cy="46920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A66BD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578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8" y="4132567"/>
            <a:ext cx="3657599" cy="253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5872" y="141670"/>
            <a:ext cx="11615672" cy="1305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Происхождение знака процента</a:t>
            </a:r>
            <a:endParaRPr lang="ru-RU" b="1" spc="-15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872" y="1666466"/>
            <a:ext cx="5528258" cy="224676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Знак 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%</a:t>
            </a:r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происходит, как полагают, от итальянского слова </a:t>
            </a:r>
            <a:r>
              <a:rPr lang="ru-RU" sz="2000" i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cento</a:t>
            </a:r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(сто), которое в процентных расчетах часто писалось сокращенно </a:t>
            </a:r>
            <a:r>
              <a:rPr lang="ru-RU" sz="200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cto</a:t>
            </a:r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Отсюда путем дальнейшего упрощения в скорописи буквы t в наклонную черту произошел современный символ для обозначения процента.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47507" y="4497073"/>
            <a:ext cx="7320108" cy="1938992"/>
          </a:xfrm>
          <a:prstGeom prst="rect">
            <a:avLst/>
          </a:prstGeom>
          <a:ln w="57150">
            <a:solidFill>
              <a:srgbClr val="D32D45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050"/>
              </a:spcBef>
              <a:spcAft>
                <a:spcPts val="1050"/>
              </a:spcAft>
            </a:pPr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Существует и другая версия возникновения этого знака. Предполагается, что этот знак произошел в результате нелепой опечатки, совершенной наборщиком. В 1685 году в Париже была опубликована книга – руководство по коммерческой арифметике, где по ошибке наборщик вместо </a:t>
            </a:r>
            <a:r>
              <a:rPr lang="ru-RU" sz="200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cto</a:t>
            </a:r>
            <a:r>
              <a:rPr lang="ru-RU" sz="2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напечатал %.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3356" t="77519" r="26103" b="2159"/>
          <a:stretch/>
        </p:blipFill>
        <p:spPr>
          <a:xfrm>
            <a:off x="6113708" y="2177703"/>
            <a:ext cx="4082604" cy="1841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312" y="2220032"/>
            <a:ext cx="1571302" cy="196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984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93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5872" y="141670"/>
            <a:ext cx="11615672" cy="1305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Профессии и проценты</a:t>
            </a:r>
            <a:endParaRPr lang="ru-RU" b="1" spc="-150" dirty="0">
              <a:solidFill>
                <a:schemeClr val="tx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15" y="1661375"/>
            <a:ext cx="1144992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A66BD3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 задачами на вычисление процентов встречаются люди этих профессий: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4995" y="2515801"/>
            <a:ext cx="187057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ФАРМАЦЕВТ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4043" y="2515801"/>
            <a:ext cx="1269515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5FE21E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БАНКИР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4619" y="2501953"/>
            <a:ext cx="1547218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D32D45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АГРОНОМ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4043" y="6065949"/>
            <a:ext cx="1253869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фермер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17160" y="2520030"/>
            <a:ext cx="984565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повар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03693" y="6053069"/>
            <a:ext cx="1485022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продавец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48422" y="6053070"/>
            <a:ext cx="1492716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бухгалтер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49236" y="6065949"/>
            <a:ext cx="1124603" cy="461665"/>
          </a:xfrm>
          <a:prstGeom prst="rect">
            <a:avLst/>
          </a:prstGeom>
          <a:noFill/>
          <a:ln w="57150">
            <a:solidFill>
              <a:srgbClr val="FAA4A4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статист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943182" y="2503700"/>
            <a:ext cx="158517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товаровед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063938" y="6065949"/>
            <a:ext cx="1646605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A66BD3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бизнесмен</a:t>
            </a:r>
            <a:endParaRPr lang="ru-RU" sz="24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7746" y="3261653"/>
            <a:ext cx="1663392" cy="23601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619" y="3162953"/>
            <a:ext cx="1724428" cy="25575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3938" y="3329841"/>
            <a:ext cx="1430491" cy="226237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715" y="3136981"/>
            <a:ext cx="2648097" cy="26480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261" y="3136981"/>
            <a:ext cx="2648097" cy="255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604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5307" y="141670"/>
            <a:ext cx="10801082" cy="109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F0"/>
            </a:solidFill>
            <a:prstDash val="lgDashDot"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Преобразование процентов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919" t="8902" b="71873"/>
          <a:stretch/>
        </p:blipFill>
        <p:spPr>
          <a:xfrm>
            <a:off x="268310" y="3706029"/>
            <a:ext cx="11475076" cy="2923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702" t="14648" r="70046" b="78497"/>
          <a:stretch/>
        </p:blipFill>
        <p:spPr>
          <a:xfrm>
            <a:off x="4265180" y="2369986"/>
            <a:ext cx="4262128" cy="1054251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384344" y="1444260"/>
            <a:ext cx="7202869" cy="52322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spc="-150" dirty="0" smtClean="0">
                <a:solidFill>
                  <a:srgbClr val="C00000"/>
                </a:solidFill>
              </a:rPr>
              <a:t>Процент</a:t>
            </a:r>
            <a:r>
              <a:rPr lang="ru-RU" sz="2800" b="1" spc="-150" dirty="0" smtClean="0"/>
              <a:t> </a:t>
            </a:r>
            <a:r>
              <a:rPr lang="ru-RU" sz="2800" spc="-150" dirty="0" smtClean="0"/>
              <a:t>– это одна  сотая часть числа (величины)   </a:t>
            </a:r>
            <a:endParaRPr lang="ru-RU" sz="2800" spc="-1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9961" t="8532" r="2433" b="7238"/>
          <a:stretch/>
        </p:blipFill>
        <p:spPr>
          <a:xfrm>
            <a:off x="1779557" y="2025230"/>
            <a:ext cx="2485623" cy="174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905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459</Words>
  <Application>Microsoft Office PowerPoint</Application>
  <PresentationFormat>Произвольный</PresentationFormat>
  <Paragraphs>59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Проценты 6 класс   </vt:lpstr>
      <vt:lpstr>Что такое процент?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Процент 6 класс по учебнику «Математика. 6 класс. Авторы: С.М. Никольский, М.К. Потапов, Н.Н. Решетников</dc:title>
  <dc:creator>ПК</dc:creator>
  <cp:lastModifiedBy>ппк</cp:lastModifiedBy>
  <cp:revision>52</cp:revision>
  <dcterms:created xsi:type="dcterms:W3CDTF">2019-06-04T04:18:04Z</dcterms:created>
  <dcterms:modified xsi:type="dcterms:W3CDTF">2021-09-20T04:32:14Z</dcterms:modified>
</cp:coreProperties>
</file>