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296" r:id="rId3"/>
    <p:sldId id="282" r:id="rId4"/>
    <p:sldId id="260" r:id="rId5"/>
    <p:sldId id="261" r:id="rId6"/>
    <p:sldId id="309" r:id="rId7"/>
    <p:sldId id="262" r:id="rId8"/>
    <p:sldId id="264" r:id="rId9"/>
    <p:sldId id="265" r:id="rId10"/>
    <p:sldId id="267" r:id="rId11"/>
    <p:sldId id="266" r:id="rId12"/>
    <p:sldId id="268" r:id="rId13"/>
    <p:sldId id="270" r:id="rId14"/>
    <p:sldId id="269" r:id="rId15"/>
    <p:sldId id="256" r:id="rId16"/>
    <p:sldId id="258" r:id="rId17"/>
    <p:sldId id="284" r:id="rId18"/>
    <p:sldId id="271" r:id="rId19"/>
    <p:sldId id="272" r:id="rId20"/>
    <p:sldId id="274" r:id="rId21"/>
    <p:sldId id="308" r:id="rId22"/>
    <p:sldId id="283" r:id="rId23"/>
    <p:sldId id="300" r:id="rId24"/>
  </p:sldIdLst>
  <p:sldSz cx="9144000" cy="6858000" type="screen4x3"/>
  <p:notesSz cx="6797675" cy="98710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FDD"/>
    <a:srgbClr val="849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400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AD14-BE61-4815-92C7-A056C22EE07B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F91B4-5223-43A7-A9DC-627E23E4A4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47ECD-B1E4-426D-A03C-622C4E64CFF9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A0C4-664F-4558-9434-C68E51FCE1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2812B-F398-4F6F-9F7A-402AB4126C3A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23166-90E0-4DF7-8B87-0C22C2B8DB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6B311-002A-4DAD-A95F-9B682C017F93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66652-527C-4F72-9E8D-1C1ACAB86A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FF9F0-AD7E-447B-BC0E-20A2D7B556C1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847CF-1451-41CA-8057-8E94A5D498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DD369-7A50-4DB7-93B1-F21FF2AB8E28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850F8-D0C8-49AB-A090-E4B08D8799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6214B-2B1E-4DC9-8488-7A9F8318D063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FE084-26DB-4F26-A57D-FA4CC707CB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B3CE9-1237-43E6-B679-F1B65C2B2828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B93E4-B036-41FC-AA22-B57ECC7F1C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26961-B32E-448B-A2E4-CB268F85C8F2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7393F-A817-47DA-80CB-1D343D5B32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445C2-E491-430D-9416-B0159E86B88D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59DE2-2237-468D-B9B0-DE5FC57D1F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B9C3F-9905-4658-A326-F60A27535546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C51B6-A0CE-44A2-932A-F3AC98240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926AFD-DCA7-4806-B734-A832DC75170C}" type="datetimeFigureOut">
              <a:rPr lang="ru-RU"/>
              <a:pPr>
                <a:defRPr/>
              </a:pPr>
              <a:t>25.12.2018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94E3FD-F685-4F69-9993-55C7CDEBB9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205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71" r:id="rId2"/>
    <p:sldLayoutId id="2147483880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81" r:id="rId9"/>
    <p:sldLayoutId id="2147483877" r:id="rId10"/>
    <p:sldLayoutId id="21474838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_________Microsoft_Word_97-20031.doc"/><Relationship Id="rId7" Type="http://schemas.openxmlformats.org/officeDocument/2006/relationships/oleObject" Target="../embeddings/_________Microsoft_Word_97-20033.doc"/><Relationship Id="rId12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11" Type="http://schemas.openxmlformats.org/officeDocument/2006/relationships/oleObject" Target="../embeddings/_________Microsoft_Word_97-20035.doc"/><Relationship Id="rId5" Type="http://schemas.openxmlformats.org/officeDocument/2006/relationships/oleObject" Target="../embeddings/_________Microsoft_Word_97-20032.doc"/><Relationship Id="rId10" Type="http://schemas.openxmlformats.org/officeDocument/2006/relationships/image" Target="../media/image7.emf"/><Relationship Id="rId4" Type="http://schemas.openxmlformats.org/officeDocument/2006/relationships/image" Target="../media/image4.emf"/><Relationship Id="rId9" Type="http://schemas.openxmlformats.org/officeDocument/2006/relationships/oleObject" Target="../embeddings/_________Microsoft_Word_97-20034.doc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750"/>
            <a:ext cx="91440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«Прямая </a:t>
            </a:r>
            <a:r>
              <a:rPr lang="ru-RU" sz="48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и обратная пропорциональные </a:t>
            </a:r>
            <a:r>
              <a:rPr lang="ru-RU" sz="4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зависимости»</a:t>
            </a:r>
            <a:endParaRPr lang="ru-RU" sz="48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0375" y="3929063"/>
            <a:ext cx="30003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6 класс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1604" y="1000108"/>
            <a:ext cx="5929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Урок по теме: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626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№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4.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Бригада из 8 человек выложит плитку за 6 дней, а бригада из 12 человек – за 4 дня. Какую сумму придется заплатить каждой бригаде,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если один рабочий получает за день работы 1000 рублей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? 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4357694"/>
            <a:ext cx="7286625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          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Решение: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1 вариант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       </a:t>
            </a:r>
            <a:r>
              <a:rPr lang="ru-RU" sz="2800" dirty="0">
                <a:latin typeface="Arial Black" pitchFamily="34" charset="0"/>
                <a:cs typeface="+mn-cs"/>
              </a:rPr>
              <a:t>8 · 6 · 1000 = 48 000 (</a:t>
            </a:r>
            <a:r>
              <a:rPr lang="ru-RU" sz="2800" dirty="0" err="1">
                <a:latin typeface="Arial Black" pitchFamily="34" charset="0"/>
                <a:cs typeface="+mn-cs"/>
              </a:rPr>
              <a:t>руб</a:t>
            </a:r>
            <a:r>
              <a:rPr lang="ru-RU" sz="2800" dirty="0">
                <a:latin typeface="Arial Black" pitchFamily="34" charset="0"/>
                <a:cs typeface="+mn-cs"/>
              </a:rPr>
              <a:t>)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                2 вариант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Arial Black" pitchFamily="34" charset="0"/>
              </a:rPr>
              <a:t>            12 · 4 · 1000 = 48 000 (</a:t>
            </a:r>
            <a:r>
              <a:rPr lang="ru-RU" sz="2800" dirty="0" err="1">
                <a:latin typeface="Arial Black" pitchFamily="34" charset="0"/>
              </a:rPr>
              <a:t>руб</a:t>
            </a:r>
            <a:r>
              <a:rPr lang="ru-RU" sz="2800" dirty="0">
                <a:latin typeface="Arial Black" pitchFamily="34" charset="0"/>
              </a:rPr>
              <a:t>)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3500438"/>
            <a:ext cx="87318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1-й вариант решает задачу для первой бригады,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2-й вариант для второй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3" y="285728"/>
            <a:ext cx="8929687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№5.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Вновь выстроенный бассейн необходимо заполнить морской водой. </a:t>
            </a:r>
            <a:endParaRPr lang="ru-RU" sz="4000" dirty="0" smtClean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За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4,8 ч заполняется 24% объема бассейна. За какое время будет заполнен весь бассейн?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00250" y="0"/>
            <a:ext cx="5857875" cy="30464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 Решение: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4,8 ч     –        24%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</a:t>
            </a:r>
            <a:r>
              <a:rPr lang="ru-RU" sz="4800" b="1" i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ч      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–       100%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 flipH="1" flipV="1">
            <a:off x="6465888" y="1749425"/>
            <a:ext cx="1071562" cy="1588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400000" flipH="1" flipV="1">
            <a:off x="1354137" y="1677988"/>
            <a:ext cx="1071563" cy="1588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536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59125" y="2500313"/>
            <a:ext cx="2133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536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3833813"/>
            <a:ext cx="27146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5370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95638" y="5072063"/>
            <a:ext cx="1409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286000" y="5929313"/>
            <a:ext cx="4714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Ответ: за 20 часов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25" y="4643438"/>
          <a:ext cx="6980514" cy="18573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3419"/>
                <a:gridCol w="1163419"/>
                <a:gridCol w="1163419"/>
                <a:gridCol w="1163419"/>
                <a:gridCol w="1163419"/>
                <a:gridCol w="1163419"/>
              </a:tblGrid>
              <a:tr h="97802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1896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10,5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96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0,5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1916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10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36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Б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Л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У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Х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62" name="Picture 2" descr="Официальный сайт ООО «Утришский дельфинарий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515" y="830338"/>
            <a:ext cx="7048500" cy="3676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Официальный сайт ООО «Утришский дельфинарий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928670"/>
            <a:ext cx="7048500" cy="3524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500" y="4643438"/>
          <a:ext cx="8143933" cy="18573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3419"/>
                <a:gridCol w="1163419"/>
                <a:gridCol w="1163419"/>
                <a:gridCol w="1163419"/>
                <a:gridCol w="1163419"/>
                <a:gridCol w="1163419"/>
                <a:gridCol w="1163419"/>
              </a:tblGrid>
              <a:tr h="97802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1916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10,5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10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96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1896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0,5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1916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36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Ф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Л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И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Н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тихоокеанский дельфин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5715000" cy="4286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500313" y="4857750"/>
            <a:ext cx="62865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Дельфин – белобочка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(или белобока)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сатка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000108"/>
            <a:ext cx="5715000" cy="4286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 descr="http://www.cetaceaphoto.narod.ru/Orc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00504"/>
            <a:ext cx="3371850" cy="2476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572125" y="5429250"/>
            <a:ext cx="250031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Косатка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  <p:pic>
        <p:nvPicPr>
          <p:cNvPr id="6" name="Picture 6" descr="http://www.cetaceaphoto.narod.ru/Orca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071546"/>
            <a:ext cx="1892856" cy="26876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85728"/>
            <a:ext cx="3714776" cy="2736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19" name="Picture 3" descr="C:\Users\Марина\Desktop\1\1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4343429" cy="2714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3071813"/>
            <a:ext cx="4786313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</a:t>
            </a: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сатка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– водное млекопитающее семейства дельфиновых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7688" y="3071813"/>
            <a:ext cx="4786312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</a:t>
            </a: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сатка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– деревенская ласточка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143380"/>
            <a:ext cx="2860976" cy="2454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C:\Users\Марина\Desktop\1\re_kosatka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4500570"/>
            <a:ext cx="2389496" cy="2103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bg-znanie.ru/articles/24089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6476465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3012" name="Picture 4" descr="http://www.cetaceaphoto.narod.ru/Risso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357562"/>
            <a:ext cx="3984014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14313" y="5143500"/>
            <a:ext cx="45720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Серый дельфин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(</a:t>
            </a:r>
            <a:r>
              <a:rPr lang="ru-RU" sz="36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грампус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50" y="4549775"/>
            <a:ext cx="4214813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Гринда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(</a:t>
            </a:r>
            <a:r>
              <a:rPr lang="ru-RU" sz="36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шароголовый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дельфин)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929066"/>
            <a:ext cx="3571860" cy="2381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000108"/>
            <a:ext cx="2930384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000108"/>
            <a:ext cx="5068118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3538" cy="694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75656" y="836712"/>
            <a:ext cx="360040" cy="14401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836712"/>
            <a:ext cx="360040" cy="14401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31059" y="3329694"/>
            <a:ext cx="360040" cy="14401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3329694"/>
            <a:ext cx="360040" cy="14401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655676" y="980728"/>
            <a:ext cx="0" cy="1080120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163470" y="1016732"/>
            <a:ext cx="0" cy="1080120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673879" y="3645024"/>
            <a:ext cx="0" cy="1080120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113431" y="3626475"/>
            <a:ext cx="0" cy="1080120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5929313"/>
            <a:ext cx="914400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4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Спасибо! Нам понравилось!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8789" r="85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 l="8789" r="8593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 l="8789" r="85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 cstate="print"/>
          <a:srcRect l="8789" r="85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 cstate="print"/>
          <a:srcRect l="8789" r="8593"/>
          <a:stretch>
            <a:fillRect/>
          </a:stretch>
        </p:blipFill>
        <p:spPr bwMode="auto">
          <a:xfrm>
            <a:off x="0" y="2"/>
            <a:ext cx="9144000" cy="685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7" cstate="print"/>
          <a:srcRect l="8984" r="89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 l="8789" r="8593"/>
          <a:stretch>
            <a:fillRect/>
          </a:stretch>
        </p:blipFill>
        <p:spPr bwMode="auto">
          <a:xfrm>
            <a:off x="0" y="2"/>
            <a:ext cx="9144000" cy="685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9" cstate="print"/>
          <a:srcRect l="8789" r="85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8789" r="8594"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5640388" y="26988"/>
            <a:ext cx="3357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Использованы изображения:</a:t>
            </a:r>
          </a:p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6143625" y="714375"/>
            <a:ext cx="2501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http://www.delfinary.ru/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5605" name="Прямоугольник 5"/>
          <p:cNvSpPr>
            <a:spLocks noChangeArrowheads="1"/>
          </p:cNvSpPr>
          <p:nvPr/>
        </p:nvSpPr>
        <p:spPr bwMode="auto">
          <a:xfrm>
            <a:off x="5357813" y="500063"/>
            <a:ext cx="3786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http://www.cetaceaphoto.narod.ru/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5606" name="Прямоугольник 6"/>
          <p:cNvSpPr>
            <a:spLocks noChangeArrowheads="1"/>
          </p:cNvSpPr>
          <p:nvPr/>
        </p:nvSpPr>
        <p:spPr bwMode="auto">
          <a:xfrm>
            <a:off x="6072188" y="960438"/>
            <a:ext cx="2857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http://www.floranimal.ru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5607" name="Прямоугольник 7"/>
          <p:cNvSpPr>
            <a:spLocks noChangeArrowheads="1"/>
          </p:cNvSpPr>
          <p:nvPr/>
        </p:nvSpPr>
        <p:spPr bwMode="auto">
          <a:xfrm>
            <a:off x="6000750" y="285750"/>
            <a:ext cx="2646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http://images.yandex.ru/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5608" name="Прямоугольник 2"/>
          <p:cNvSpPr>
            <a:spLocks noChangeArrowheads="1"/>
          </p:cNvSpPr>
          <p:nvPr/>
        </p:nvSpPr>
        <p:spPr bwMode="auto">
          <a:xfrm>
            <a:off x="6500813" y="1214438"/>
            <a:ext cx="1916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http://fotopets.ru/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5609" name="TextBox 8"/>
          <p:cNvSpPr txBox="1">
            <a:spLocks noChangeArrowheads="1"/>
          </p:cNvSpPr>
          <p:nvPr/>
        </p:nvSpPr>
        <p:spPr bwMode="auto">
          <a:xfrm>
            <a:off x="0" y="0"/>
            <a:ext cx="292893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Литература: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Энциклопедия для детей, том  2, «Биология», Аванта+, 1996 г.</a:t>
            </a:r>
          </a:p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38" y="500063"/>
            <a:ext cx="78581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Проверим домашнее задание: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1571625"/>
            <a:ext cx="91360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9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8855710">
            <a:off x="380614" y="215068"/>
            <a:ext cx="1275930" cy="16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6988" y="2595563"/>
            <a:ext cx="7143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3238" y="2571750"/>
            <a:ext cx="928687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9988" y="2576513"/>
            <a:ext cx="928687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46250" y="2584450"/>
            <a:ext cx="928688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8388" y="2590800"/>
            <a:ext cx="928687" cy="768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55925" y="2576513"/>
            <a:ext cx="928688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52825" y="2590800"/>
            <a:ext cx="928688" cy="768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56075" y="2608263"/>
            <a:ext cx="928688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563" y="2622550"/>
            <a:ext cx="928687" cy="768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89563" y="2643188"/>
            <a:ext cx="928687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57888" y="2635250"/>
            <a:ext cx="928687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59550" y="2647950"/>
            <a:ext cx="928688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8988" y="2640013"/>
            <a:ext cx="928687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81925" y="2647950"/>
            <a:ext cx="928688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1675" y="2643188"/>
            <a:ext cx="928688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91440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№1.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Для нового дельфинария строят бассейн. Необходимо выложить пол и стены бассейна керамической плиткой.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На складе имеется плитка двух видов: площадью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1,2 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дм</a:t>
            </a:r>
            <a:r>
              <a:rPr lang="ru-RU" sz="3400" baseline="300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2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и площадью 3,8 дм</a:t>
            </a:r>
            <a:r>
              <a:rPr lang="ru-RU" sz="3400" baseline="300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2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. Сколько потребуется плитки площадью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1, 2 дм</a:t>
            </a:r>
            <a:r>
              <a:rPr lang="ru-RU" sz="3400" baseline="300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2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, если плитки площадью </a:t>
            </a:r>
            <a:endParaRPr lang="ru-RU" sz="3400" dirty="0" smtClean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3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, 8 дм</a:t>
            </a:r>
            <a:r>
              <a:rPr lang="ru-RU" sz="3400" baseline="300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2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требуется 2400 упаковок?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63" y="0"/>
            <a:ext cx="7286625" cy="2432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          Решение: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3, 8 дм²      –       2400 упаковок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1,2 дм²       –          </a:t>
            </a:r>
            <a:r>
              <a:rPr lang="ru-RU" sz="4000" b="1" i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упаковок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855660" y="908720"/>
            <a:ext cx="1590" cy="981868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7596336" y="799418"/>
            <a:ext cx="0" cy="1091170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38290"/>
              </p:ext>
            </p:extLst>
          </p:nvPr>
        </p:nvGraphicFramePr>
        <p:xfrm>
          <a:off x="1211263" y="2066925"/>
          <a:ext cx="2389187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Document" r:id="rId3" imgW="2406430" imgH="1113279" progId="Word.Document.8">
                  <p:embed/>
                </p:oleObj>
              </mc:Choice>
              <mc:Fallback>
                <p:oleObj name="Document" r:id="rId3" imgW="2406430" imgH="111327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263" y="2066925"/>
                        <a:ext cx="2389187" cy="1112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6545337"/>
              </p:ext>
            </p:extLst>
          </p:nvPr>
        </p:nvGraphicFramePr>
        <p:xfrm>
          <a:off x="5211763" y="2066925"/>
          <a:ext cx="299720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ocument" r:id="rId5" imgW="2998406" imgH="1085915" progId="Word.Document.8">
                  <p:embed/>
                </p:oleObj>
              </mc:Choice>
              <mc:Fallback>
                <p:oleObj name="Document" r:id="rId5" imgW="2998406" imgH="1085915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1763" y="2066925"/>
                        <a:ext cx="2997200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9035448"/>
              </p:ext>
            </p:extLst>
          </p:nvPr>
        </p:nvGraphicFramePr>
        <p:xfrm>
          <a:off x="1366838" y="3308350"/>
          <a:ext cx="22256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Document" r:id="rId7" imgW="2231790" imgH="4064622" progId="Word.Document.8">
                  <p:embed/>
                </p:oleObj>
              </mc:Choice>
              <mc:Fallback>
                <p:oleObj name="Document" r:id="rId7" imgW="2231790" imgH="4064622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6838" y="3308350"/>
                        <a:ext cx="2225675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139825" y="4826000"/>
          <a:ext cx="281146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Document" r:id="rId9" imgW="2811163" imgH="4064622" progId="Word.Document.8">
                  <p:embed/>
                </p:oleObj>
              </mc:Choice>
              <mc:Fallback>
                <p:oleObj name="Document" r:id="rId9" imgW="2811163" imgH="4064622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9825" y="4826000"/>
                        <a:ext cx="2811463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1135063" y="6072188"/>
          <a:ext cx="194468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Document" r:id="rId11" imgW="1944085" imgH="4064622" progId="Word.Document.8">
                  <p:embed/>
                </p:oleObj>
              </mc:Choice>
              <mc:Fallback>
                <p:oleObj name="Document" r:id="rId11" imgW="1944085" imgH="4064622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063" y="6072188"/>
                        <a:ext cx="1944687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071934" y="5929330"/>
            <a:ext cx="47148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Ответ: 7600 упаковок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4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№2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Плитки площадью 1,2 дм² требуется 7600 упаковок.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Стоимость 40 упаковок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такой плитки составляет 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6000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рублей. Плитки площадью 3,8 дм² требуется 2400 упаковок. Стоимость 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56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упаковок такой плитки составляет  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21000 рублей. Какую плитку выгоднее купить?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4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92933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1-й вариант решает задачу для плитки площадью 1,2 дм</a:t>
            </a:r>
            <a:r>
              <a:rPr lang="ru-RU" sz="2000" baseline="30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2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,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2-й вариант для плитки площадью 3,8 дм</a:t>
            </a:r>
            <a:r>
              <a:rPr lang="ru-RU" sz="2000" baseline="30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2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0"/>
            <a:ext cx="9001125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                     Решение: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1 вариант                        2 вариант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1462881" y="3607594"/>
            <a:ext cx="6073775" cy="1588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01613" y="1317625"/>
            <a:ext cx="8929687" cy="15081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40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уп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–  6000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руб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56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уп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–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21 000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руб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7600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уп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–    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руб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 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2400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уп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–    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руб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49353" y="1317625"/>
            <a:ext cx="12698" cy="1070994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283968" y="1297396"/>
            <a:ext cx="2" cy="998984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8969375" y="1297396"/>
            <a:ext cx="0" cy="998984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718051" y="1340768"/>
            <a:ext cx="0" cy="991616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5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63" y="2428875"/>
            <a:ext cx="21621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52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75" y="3571875"/>
            <a:ext cx="19526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54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4643438"/>
            <a:ext cx="24003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56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5214938"/>
            <a:ext cx="23145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0" y="6081713"/>
            <a:ext cx="4714875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Ответ: 1 140 000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руб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  <p:sp>
        <p:nvSpPr>
          <p:cNvPr id="1025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59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88" y="5500688"/>
            <a:ext cx="20193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0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61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25" y="2428875"/>
            <a:ext cx="23812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2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63" name="Picture 1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3571875"/>
            <a:ext cx="21621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4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65" name="Picture 1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88" y="4572000"/>
            <a:ext cx="26193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28"/>
          <p:cNvSpPr/>
          <p:nvPr/>
        </p:nvSpPr>
        <p:spPr>
          <a:xfrm>
            <a:off x="4630738" y="6072188"/>
            <a:ext cx="47148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Ответ: 900 000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руб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117693"/>
            <a:ext cx="8929687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№3.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Рабочие бригады, состоящей из 8 человек, могут выложить бассейн плиткой за 6 дней. Сколько человек в другой бригаде, если они могут выполнить эту работу на 2 дня быстрее? </a:t>
            </a:r>
            <a:endParaRPr lang="ru-RU" sz="3600" dirty="0" smtClean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(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Производительность бригад одинакова)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614363"/>
            <a:ext cx="8929687" cy="28622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                 Решение: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1) 6 – 2 = 4 (дня)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время работы второй бригады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2)    8 человек     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–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6 дней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      </a:t>
            </a:r>
            <a:r>
              <a:rPr lang="ru-RU" sz="4000" b="1" i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человек      –       4 дня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 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927101" y="1893097"/>
            <a:ext cx="1587" cy="1035842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6444208" y="1923678"/>
            <a:ext cx="1590" cy="1076697"/>
          </a:xfrm>
          <a:prstGeom prst="straightConnector1">
            <a:avLst/>
          </a:prstGeom>
          <a:ln w="57150">
            <a:solidFill>
              <a:schemeClr val="bg2">
                <a:lumMod val="2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229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3286125"/>
            <a:ext cx="12858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229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4857750"/>
            <a:ext cx="12858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2298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38" y="3429000"/>
            <a:ext cx="179863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2300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5000625"/>
            <a:ext cx="1409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630738" y="6072188"/>
            <a:ext cx="47148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+mn-cs"/>
              </a:rPr>
              <a:t>Ответ: 12 человек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1879</TotalTime>
  <Words>508</Words>
  <Application>Microsoft Office PowerPoint</Application>
  <PresentationFormat>Экран (4:3)</PresentationFormat>
  <Paragraphs>114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Поток</vt:lpstr>
      <vt:lpstr>Документ Microsoft Word 97-2003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Admin</cp:lastModifiedBy>
  <cp:revision>91</cp:revision>
  <dcterms:created xsi:type="dcterms:W3CDTF">2011-01-23T16:14:45Z</dcterms:created>
  <dcterms:modified xsi:type="dcterms:W3CDTF">2018-12-24T22:49:02Z</dcterms:modified>
</cp:coreProperties>
</file>