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8" r:id="rId4"/>
    <p:sldId id="276" r:id="rId5"/>
    <p:sldId id="284" r:id="rId6"/>
    <p:sldId id="286" r:id="rId7"/>
    <p:sldId id="260" r:id="rId8"/>
    <p:sldId id="272" r:id="rId9"/>
    <p:sldId id="265" r:id="rId10"/>
    <p:sldId id="269" r:id="rId11"/>
    <p:sldId id="280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0E9B"/>
    <a:srgbClr val="E20041"/>
    <a:srgbClr val="D92778"/>
    <a:srgbClr val="4118F0"/>
    <a:srgbClr val="F7C5ED"/>
    <a:srgbClr val="ED73D6"/>
    <a:srgbClr val="FF0048"/>
    <a:srgbClr val="EC8E74"/>
    <a:srgbClr val="D8A5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0"/>
            <a:ext cx="5897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2797791"/>
            <a:ext cx="87618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all" spc="0" dirty="0" err="1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Портфолио</a:t>
            </a:r>
            <a:r>
              <a:rPr lang="ru-RU" sz="5400" b="1" cap="all" spc="0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dirty="0" smtClean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54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«Учить и учиться» </a:t>
            </a:r>
            <a:endParaRPr lang="ru-RU" sz="5400" b="1" cap="all" spc="0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509" y="3725839"/>
            <a:ext cx="4562117" cy="368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>«Учитель, который мало или вообще </a:t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>не принимает во внимание различия индивидуальностей в классе, </a:t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>есть личность, которой </a:t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>безразличны жизни ее учеников»</a:t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i="1" dirty="0" smtClean="0">
                <a:solidFill>
                  <a:srgbClr val="D92778"/>
                </a:solidFill>
              </a:rPr>
              <a:t>Уильям А. </a:t>
            </a:r>
            <a:r>
              <a:rPr lang="ru-RU" sz="2400" i="1" dirty="0" err="1" smtClean="0">
                <a:solidFill>
                  <a:srgbClr val="D92778"/>
                </a:solidFill>
              </a:rPr>
              <a:t>Вард</a:t>
            </a:r>
            <a:r>
              <a:rPr lang="ru-RU" sz="2400" i="1" dirty="0" smtClean="0">
                <a:solidFill>
                  <a:srgbClr val="D92778"/>
                </a:solidFill>
              </a:rPr>
              <a:t/>
            </a:r>
            <a:br>
              <a:rPr lang="ru-RU" sz="2400" i="1" dirty="0" smtClean="0">
                <a:solidFill>
                  <a:srgbClr val="D92778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2888" y="177420"/>
            <a:ext cx="75199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4.Дифференцированный   подход к обучению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меня хорошо получается…</a:t>
            </a:r>
            <a:r>
              <a:rPr lang="ru-RU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/>
              <a:t>Применять на своих  уроках дифференцированный подход к обучению.</a:t>
            </a:r>
            <a:r>
              <a:rPr lang="ru-RU" b="1" i="1" dirty="0" smtClean="0">
                <a:solidFill>
                  <a:srgbClr val="D92778"/>
                </a:solidFill>
              </a:rPr>
              <a:t> </a:t>
            </a:r>
            <a:endParaRPr lang="ru-RU" b="1" cap="all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388" y="1555845"/>
            <a:ext cx="7888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Активизируется познавательная деятельность учащихся;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Повышается интерес к изучению предмета и мотивация на качественное овладение учебным материалом;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Реализуется желание сильных учащихся быстрее и глубже продвигаться в обучении;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Каждый ученик обучается на уровне его возможностей и способностей;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Сильные учащиеся утверждаются в своих способностях, слабые получают возможность испытать учебный успех.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7666" y="1132763"/>
            <a:ext cx="4189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результате использования </a:t>
            </a:r>
            <a:endParaRPr lang="ru-RU" sz="2400" dirty="0"/>
          </a:p>
        </p:txBody>
      </p:sp>
      <p:pic>
        <p:nvPicPr>
          <p:cNvPr id="31746" name="Picture 2" descr="https://xn--52-kmc.xn--80aafey1amqq.xn--d1acj3b/images/events/cover/4e1431aa70a1316bfadd0d6e32bfd30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05" y="4804011"/>
            <a:ext cx="2750345" cy="1830967"/>
          </a:xfrm>
          <a:prstGeom prst="rect">
            <a:avLst/>
          </a:prstGeom>
          <a:noFill/>
        </p:spPr>
      </p:pic>
      <p:pic>
        <p:nvPicPr>
          <p:cNvPr id="31748" name="Picture 4" descr="https://psinshoko.ru/800/600/https/ph0.qna.center/storage/photos/berstro/1964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508" y="4829981"/>
            <a:ext cx="2898831" cy="1775534"/>
          </a:xfrm>
          <a:prstGeom prst="rect">
            <a:avLst/>
          </a:prstGeom>
          <a:noFill/>
        </p:spPr>
      </p:pic>
      <p:pic>
        <p:nvPicPr>
          <p:cNvPr id="31750" name="Picture 6" descr="https://rstatic.oshkole.ru/editor_images/121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0872" y="3998794"/>
            <a:ext cx="2662213" cy="1996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0471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5.Здоровьесберегающее обучению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0846" y="504967"/>
            <a:ext cx="304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меня хорошо получается…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355" y="846161"/>
            <a:ext cx="719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b="1" dirty="0" smtClean="0"/>
              <a:t>Применять на своих  уроках </a:t>
            </a:r>
            <a:r>
              <a:rPr lang="ru-RU" b="1" dirty="0" err="1" smtClean="0"/>
              <a:t>здоровьесберегающую</a:t>
            </a:r>
            <a:r>
              <a:rPr lang="ru-RU" b="1" dirty="0" smtClean="0"/>
              <a:t> технологию.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8824" y="1146412"/>
            <a:ext cx="306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результате использования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6943" y="4967785"/>
            <a:ext cx="4606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D40E9B"/>
                </a:solidFill>
              </a:rPr>
              <a:t>«Забота о здоровье-это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pPr algn="r"/>
            <a:r>
              <a:rPr lang="ru-RU" sz="1600" i="1" dirty="0" smtClean="0">
                <a:solidFill>
                  <a:srgbClr val="D40E9B"/>
                </a:solidFill>
              </a:rPr>
              <a:t> В.А. Сухомлинский.</a:t>
            </a:r>
            <a:endParaRPr lang="ru-RU" sz="1600" i="1" dirty="0">
              <a:solidFill>
                <a:srgbClr val="D40E9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8865" y="1665027"/>
            <a:ext cx="7751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Благоприятный эмоциональный настрой;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Соблюдение гигиенических требований (свежий воздух, оптимальный тепловой режим, хорошая освещенность, чистота);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Построение урока с учетом работоспособности учащихся;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Строгая дозировка учебной нагрузки;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Проведение физкультминуток и динамических пауз на уроках.</a:t>
            </a:r>
            <a:endParaRPr lang="ru-RU" dirty="0"/>
          </a:p>
        </p:txBody>
      </p:sp>
      <p:pic>
        <p:nvPicPr>
          <p:cNvPr id="29697" name="Picture 1" descr="C:\Users\user\Desktop\Ася фото\IMG_6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533" y="3370998"/>
            <a:ext cx="2101752" cy="157631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7502"/>
            <a:ext cx="2077873" cy="277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user\Desktop\Ася фото\IMG_7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39235" y="4553235"/>
            <a:ext cx="2634017" cy="197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9731" y="1937982"/>
            <a:ext cx="2934269" cy="45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927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100" b="1" dirty="0" smtClean="0">
                <a:solidFill>
                  <a:srgbClr val="4118F0"/>
                </a:solidFill>
                <a:latin typeface="Arial Black" pitchFamily="34" charset="0"/>
                <a:cs typeface="Aharoni" pitchFamily="2" charset="-79"/>
              </a:rPr>
              <a:t>Я вижу -     запоминаю,</a:t>
            </a:r>
            <a:r>
              <a:rPr lang="ru-RU" sz="4000" b="1" dirty="0" smtClean="0">
                <a:solidFill>
                  <a:srgbClr val="4118F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b="1" dirty="0" smtClean="0">
                <a:solidFill>
                  <a:srgbClr val="4118F0"/>
                </a:solidFill>
                <a:latin typeface="Arial Black" pitchFamily="34" charset="0"/>
                <a:cs typeface="Aharoni" pitchFamily="2" charset="-79"/>
              </a:rPr>
            </a:br>
            <a:endParaRPr lang="ru-RU" sz="4000" b="1" dirty="0">
              <a:solidFill>
                <a:srgbClr val="D92778"/>
              </a:solidFill>
              <a:latin typeface="Arial Black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790" y="887105"/>
            <a:ext cx="3613245" cy="48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02006" y="3998794"/>
            <a:ext cx="4578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4118F0"/>
              </a:solidFill>
              <a:cs typeface="Aharoni" pitchFamily="2" charset="-79"/>
            </a:endParaRPr>
          </a:p>
          <a:p>
            <a:endParaRPr lang="ru-RU" b="1" dirty="0" smtClean="0">
              <a:solidFill>
                <a:srgbClr val="4118F0"/>
              </a:solidFill>
              <a:cs typeface="Aharoni" pitchFamily="2" charset="-79"/>
            </a:endParaRPr>
          </a:p>
          <a:p>
            <a:endParaRPr lang="ru-RU" b="1" dirty="0" smtClean="0">
              <a:solidFill>
                <a:srgbClr val="4118F0"/>
              </a:solidFill>
              <a:cs typeface="Aharoni" pitchFamily="2" charset="-79"/>
            </a:endParaRPr>
          </a:p>
          <a:p>
            <a:endParaRPr lang="ru-RU" b="1" dirty="0" smtClean="0">
              <a:solidFill>
                <a:srgbClr val="4118F0"/>
              </a:solidFill>
              <a:cs typeface="Aharoni" pitchFamily="2" charset="-79"/>
            </a:endParaRPr>
          </a:p>
          <a:p>
            <a:endParaRPr lang="ru-RU" b="1" dirty="0" smtClean="0">
              <a:solidFill>
                <a:srgbClr val="4118F0"/>
              </a:solidFill>
              <a:cs typeface="Aharoni" pitchFamily="2" charset="-79"/>
            </a:endParaRPr>
          </a:p>
          <a:p>
            <a:endParaRPr lang="ru-RU" b="1" dirty="0" smtClean="0">
              <a:solidFill>
                <a:srgbClr val="4118F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3200" b="1" dirty="0" smtClean="0">
                <a:solidFill>
                  <a:srgbClr val="4118F0"/>
                </a:solidFill>
                <a:latin typeface="Arial Black" pitchFamily="34" charset="0"/>
                <a:cs typeface="Aharoni" pitchFamily="2" charset="-79"/>
              </a:rPr>
              <a:t>Я делаю </a:t>
            </a:r>
          </a:p>
          <a:p>
            <a:pPr algn="ctr"/>
            <a:r>
              <a:rPr lang="ru-RU" sz="3200" b="1" dirty="0" smtClean="0">
                <a:solidFill>
                  <a:srgbClr val="4118F0"/>
                </a:solidFill>
                <a:latin typeface="Arial Black" pitchFamily="34" charset="0"/>
                <a:cs typeface="Aharoni" pitchFamily="2" charset="-79"/>
              </a:rPr>
              <a:t>– я усваиваю.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34519"/>
            <a:ext cx="2961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118F0"/>
                </a:solidFill>
                <a:cs typeface="Aharoni" pitchFamily="2" charset="-79"/>
              </a:rPr>
              <a:t>     </a:t>
            </a:r>
            <a:r>
              <a:rPr lang="ru-RU" sz="2800" b="1" dirty="0" smtClean="0">
                <a:solidFill>
                  <a:srgbClr val="4118F0"/>
                </a:solidFill>
                <a:latin typeface="Arial Black" pitchFamily="34" charset="0"/>
                <a:cs typeface="Aharoni" pitchFamily="2" charset="-79"/>
              </a:rPr>
              <a:t>Я слышу</a:t>
            </a:r>
          </a:p>
          <a:p>
            <a:r>
              <a:rPr lang="ru-RU" sz="2800" b="1" dirty="0" smtClean="0">
                <a:solidFill>
                  <a:srgbClr val="4118F0"/>
                </a:solidFill>
                <a:latin typeface="Arial Black" pitchFamily="34" charset="0"/>
                <a:cs typeface="Aharoni" pitchFamily="2" charset="-79"/>
              </a:rPr>
              <a:t> - я забываю,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0381" y="341194"/>
            <a:ext cx="4103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МОТИВАЦИЯ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801267"/>
            <a:ext cx="6858000" cy="20673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 меня это хорошо получается</a:t>
            </a:r>
            <a:endParaRPr lang="ru-RU" sz="6000" b="1" dirty="0">
              <a:ln w="11430"/>
              <a:solidFill>
                <a:srgbClr val="D9277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6" y="6231455"/>
            <a:ext cx="6858000" cy="4858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2021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0" y="627367"/>
            <a:ext cx="9144000" cy="877078"/>
          </a:xfrm>
          <a:prstGeom prst="rect">
            <a:avLst/>
          </a:prstGeom>
          <a:solidFill>
            <a:srgbClr val="F7C5ED">
              <a:alpha val="69804"/>
            </a:srgbClr>
          </a:solidFill>
          <a:ln>
            <a:solidFill>
              <a:srgbClr val="ED73D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0000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Ансалтинская</a:t>
            </a:r>
            <a:r>
              <a:rPr lang="ru-RU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средняя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общеобразовательная  школа </a:t>
            </a:r>
            <a:r>
              <a:rPr lang="ru-RU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им.Г.А.Нурахмаева</a:t>
            </a:r>
            <a:r>
              <a:rPr lang="ru-RU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541" y="4562732"/>
            <a:ext cx="3871573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Автор презентации: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Абдулмаджидова</a:t>
            </a: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Асият</a:t>
            </a: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Тагировна</a:t>
            </a:r>
            <a:endParaRPr lang="ru-RU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endParaRPr lang="ru-RU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429" y="655093"/>
            <a:ext cx="4546003" cy="5800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себе:</a:t>
            </a:r>
            <a:endParaRPr lang="ru-RU" sz="2200" dirty="0" smtClean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24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Педагогическое кредо:</a:t>
            </a:r>
            <a:endParaRPr lang="ru-RU" sz="2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72144" y="1111240"/>
            <a:ext cx="46590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Arial" charset="0"/>
                <a:cs typeface="Arial"/>
              </a:rPr>
              <a:t>Образование – высшее,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Arial" charset="0"/>
                <a:cs typeface="Arial"/>
              </a:rPr>
              <a:t>окончила Дагестанский Государственный педагогический университет в 2009 году;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Arial" charset="0"/>
                <a:cs typeface="Arial"/>
              </a:rPr>
              <a:t>Стаж работы – 12 лет;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Arial" charset="0"/>
                <a:cs typeface="Arial"/>
              </a:rPr>
              <a:t>Специальность: учитель математики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Arial" charset="0"/>
                <a:cs typeface="Arial"/>
              </a:rPr>
              <a:t>Квалификационная категория – первая.</a:t>
            </a:r>
            <a:endParaRPr lang="ru-RU" sz="1600" b="1" cap="all" spc="0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108494"/>
            <a:ext cx="485502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«Если вы входите в класс,</a:t>
            </a:r>
          </a:p>
          <a:p>
            <a:pPr marL="0" indent="0" algn="ctr">
              <a:buNone/>
            </a:pPr>
            <a:r>
              <a:rPr lang="ru-RU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от которого трудно добиться слово, </a:t>
            </a:r>
          </a:p>
          <a:p>
            <a:pPr marL="0" indent="0" algn="ctr">
              <a:buNone/>
            </a:pPr>
            <a:r>
              <a:rPr lang="ru-RU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начните показывать </a:t>
            </a:r>
          </a:p>
          <a:p>
            <a:pPr marL="0" indent="0" algn="ctr">
              <a:buNone/>
            </a:pPr>
            <a:r>
              <a:rPr lang="ru-RU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картинки и класс заговорит, а главное, </a:t>
            </a:r>
          </a:p>
          <a:p>
            <a:pPr marL="0" indent="0" algn="ctr">
              <a:buNone/>
            </a:pPr>
            <a:r>
              <a:rPr lang="ru-RU" b="1" i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заговорит свободно…» </a:t>
            </a:r>
          </a:p>
          <a:p>
            <a:pPr marL="0" indent="0" algn="ctr">
              <a:buNone/>
            </a:pPr>
            <a:endParaRPr lang="ru-RU" b="1" i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b="1" i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     К.Д.Ушинский.</a:t>
            </a:r>
            <a:endParaRPr lang="ru-RU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Абас\Desktop\IMG-20211023-WA0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7084" r="20396"/>
          <a:stretch>
            <a:fillRect/>
          </a:stretch>
        </p:blipFill>
        <p:spPr bwMode="auto">
          <a:xfrm>
            <a:off x="5356872" y="631370"/>
            <a:ext cx="3046900" cy="5644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056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2" y="504967"/>
            <a:ext cx="7206342" cy="327545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0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педагогические заповеди</a:t>
            </a:r>
            <a:r>
              <a:rPr lang="ru-RU" sz="36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6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3898" y="518615"/>
            <a:ext cx="8830101" cy="4176216"/>
          </a:xfrm>
        </p:spPr>
        <p:txBody>
          <a:bodyPr>
            <a:normAutofit fontScale="70000" lnSpcReduction="20000"/>
          </a:bodyPr>
          <a:lstStyle/>
          <a:p>
            <a:pPr marL="285750" indent="-285750" algn="ctr">
              <a:lnSpc>
                <a:spcPct val="120000"/>
              </a:lnSpc>
              <a:buNone/>
            </a:pPr>
            <a:r>
              <a:rPr lang="ru-RU" sz="2600" b="1" dirty="0" smtClean="0"/>
              <a:t>Верь в своего ученика; понимай и принимай его таким, какой он есть;</a:t>
            </a:r>
          </a:p>
          <a:p>
            <a:pPr marL="285750" indent="-285750" algn="ctr">
              <a:lnSpc>
                <a:spcPct val="120000"/>
              </a:lnSpc>
              <a:buNone/>
            </a:pPr>
            <a:r>
              <a:rPr lang="ru-RU" sz="2600" b="1" dirty="0" smtClean="0"/>
              <a:t>Уважай в каждом ребёнке личность, но будь требователен;</a:t>
            </a:r>
          </a:p>
          <a:p>
            <a:pPr marL="285750" indent="-285750" algn="ctr">
              <a:lnSpc>
                <a:spcPct val="120000"/>
              </a:lnSpc>
              <a:buNone/>
            </a:pPr>
            <a:r>
              <a:rPr lang="ru-RU" sz="2600" b="1" dirty="0" smtClean="0"/>
              <a:t>Искренне разделяй с ним удачи и огорчения; будь открытым к детям, терпимым к ним, ищи в них, прежде всего – лучшее; </a:t>
            </a:r>
          </a:p>
          <a:p>
            <a:pPr marL="285750" indent="-285750" algn="ctr">
              <a:lnSpc>
                <a:spcPct val="120000"/>
              </a:lnSpc>
              <a:buNone/>
            </a:pPr>
            <a:r>
              <a:rPr lang="ru-RU" sz="2600" b="1" dirty="0" smtClean="0"/>
              <a:t>Вдохновляй своих учеников на добрые поступки;</a:t>
            </a:r>
          </a:p>
          <a:p>
            <a:pPr marL="285750" indent="-285750" algn="ctr">
              <a:lnSpc>
                <a:spcPct val="120000"/>
              </a:lnSpc>
              <a:buNone/>
            </a:pPr>
            <a:r>
              <a:rPr lang="ru-RU" sz="2600" b="1" dirty="0" smtClean="0"/>
              <a:t> Возбуждай жажду познания; </a:t>
            </a:r>
          </a:p>
          <a:p>
            <a:pPr marL="285750" indent="-285750" algn="ctr">
              <a:lnSpc>
                <a:spcPct val="120000"/>
              </a:lnSpc>
              <a:buNone/>
            </a:pPr>
            <a:r>
              <a:rPr lang="ru-RU" sz="2600" b="1" dirty="0" smtClean="0"/>
              <a:t>Дай своему ученику возможность гордиться собой. </a:t>
            </a:r>
          </a:p>
          <a:p>
            <a:pPr marL="285750" indent="-285750" algn="ctr">
              <a:lnSpc>
                <a:spcPct val="100000"/>
              </a:lnSpc>
              <a:buFont typeface="Wingdings" pitchFamily="2" charset="2"/>
              <a:buChar char="v"/>
            </a:pPr>
            <a:endParaRPr lang="en-US" sz="2000" b="1" cap="all" dirty="0" smtClean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285750" indent="-285750" algn="ctr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3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моей педагогической деятельности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endParaRPr lang="ru-RU" sz="2200" b="1" dirty="0" smtClean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endParaRPr lang="ru-RU" sz="2200" b="1" dirty="0" smtClean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200" b="1" dirty="0" smtClean="0"/>
              <a:t>  </a:t>
            </a:r>
            <a:endParaRPr lang="ru-RU" sz="2200" b="1" dirty="0" smtClean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endParaRPr lang="ru-RU" sz="2200" b="1" dirty="0" smtClean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endParaRPr lang="ru-RU" sz="2200" b="1" dirty="0" smtClean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485" y="2967335"/>
            <a:ext cx="81780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955" y="2947916"/>
            <a:ext cx="8639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</a:pPr>
            <a:r>
              <a:rPr lang="ru-RU" dirty="0" smtClean="0"/>
              <a:t> </a:t>
            </a:r>
            <a:endParaRPr lang="en-US" dirty="0" smtClean="0"/>
          </a:p>
          <a:p>
            <a:pPr marL="285750" indent="-285750"/>
            <a:endParaRPr lang="en-US" b="1" dirty="0" smtClean="0"/>
          </a:p>
          <a:p>
            <a:pPr marL="285750" indent="-285750" algn="ctr"/>
            <a:r>
              <a:rPr lang="ru-RU" sz="2000" b="1" dirty="0" smtClean="0"/>
              <a:t>Повышение мотивации к обучению математике; Развитие творческого</a:t>
            </a:r>
            <a:r>
              <a:rPr lang="en-US" sz="2000" b="1" dirty="0" smtClean="0"/>
              <a:t> </a:t>
            </a:r>
            <a:r>
              <a:rPr lang="ru-RU" sz="2000" b="1" dirty="0" smtClean="0"/>
              <a:t>мышления детей;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/>
              <a:t>Создание на уроке оптимальных условий для развития  каждого школьника;                                       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/>
              <a:t>Раскрывать творческий, интеллектуальный и  нравственный потенциал каждого </a:t>
            </a:r>
            <a:r>
              <a:rPr lang="en-US" sz="2000" b="1" dirty="0" smtClean="0"/>
              <a:t>    </a:t>
            </a:r>
            <a:r>
              <a:rPr lang="ru-RU" sz="2000" b="1" dirty="0" smtClean="0"/>
              <a:t>ученика, предоставляя  возможность проявить себя;  Использовать в учебном процессе новые педагогические  технологии; Совершенствовать формы и методику организации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/>
              <a:t>   учебно-воспитательной деятельности.</a:t>
            </a:r>
            <a:endParaRPr lang="ru-RU" sz="2000" dirty="0" smtClean="0"/>
          </a:p>
          <a:p>
            <a:pPr>
              <a:lnSpc>
                <a:spcPct val="100000"/>
              </a:lnSpc>
              <a:buNone/>
            </a:pPr>
            <a:r>
              <a:rPr lang="ru-RU" b="1" dirty="0" smtClean="0"/>
              <a:t>     </a:t>
            </a:r>
          </a:p>
          <a:p>
            <a:pPr>
              <a:lnSpc>
                <a:spcPct val="100000"/>
              </a:lnSpc>
              <a:buNone/>
            </a:pPr>
            <a:r>
              <a:rPr lang="ru-RU" b="1" dirty="0" smtClean="0"/>
              <a:t>         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1856" y="370114"/>
            <a:ext cx="71301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Достижения учащихся</a:t>
            </a:r>
            <a:endParaRPr lang="ru-RU" sz="4000" b="1" cap="all" spc="0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9457" y="1284514"/>
            <a:ext cx="7151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Самое большое, на мой взгляд, достижение – то, что мои ученики продолжают дело которому я посвящаю свою жизнь, делают успехи на педагогическом поприще.</a:t>
            </a:r>
            <a:endParaRPr lang="ru-RU" b="1" dirty="0"/>
          </a:p>
        </p:txBody>
      </p:sp>
      <p:pic>
        <p:nvPicPr>
          <p:cNvPr id="5121" name="Picture 1" descr="C:\Users\user\Desktop\Ася фото\14fc1bd4-b72a-4750-9e07-e0b2550f3487.JPG"/>
          <p:cNvPicPr>
            <a:picLocks noChangeAspect="1" noChangeArrowheads="1"/>
          </p:cNvPicPr>
          <p:nvPr/>
        </p:nvPicPr>
        <p:blipFill>
          <a:blip r:embed="rId2" cstate="print"/>
          <a:srcRect t="34200" b="35500"/>
          <a:stretch>
            <a:fillRect/>
          </a:stretch>
        </p:blipFill>
        <p:spPr bwMode="auto">
          <a:xfrm>
            <a:off x="359321" y="2251880"/>
            <a:ext cx="2329240" cy="1528549"/>
          </a:xfrm>
          <a:prstGeom prst="rect">
            <a:avLst/>
          </a:prstGeom>
          <a:noFill/>
        </p:spPr>
      </p:pic>
      <p:pic>
        <p:nvPicPr>
          <p:cNvPr id="5122" name="Picture 2" descr="C:\Users\user\Desktop\Ася фото\40dc86f4-9ed3-4920-a089-7ec4a2b622f4.JPG"/>
          <p:cNvPicPr>
            <a:picLocks noChangeAspect="1" noChangeArrowheads="1"/>
          </p:cNvPicPr>
          <p:nvPr/>
        </p:nvPicPr>
        <p:blipFill>
          <a:blip r:embed="rId3" cstate="print"/>
          <a:srcRect t="31360" b="37738"/>
          <a:stretch>
            <a:fillRect/>
          </a:stretch>
        </p:blipFill>
        <p:spPr bwMode="auto">
          <a:xfrm>
            <a:off x="6537278" y="2160289"/>
            <a:ext cx="2156346" cy="1442720"/>
          </a:xfrm>
          <a:prstGeom prst="rect">
            <a:avLst/>
          </a:prstGeom>
          <a:noFill/>
        </p:spPr>
      </p:pic>
      <p:pic>
        <p:nvPicPr>
          <p:cNvPr id="5123" name="Picture 3" descr="C:\Users\user\Desktop\Ася фото\3741c8e7-e5e2-4d8f-bbc1-4035624565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0607" y="4435524"/>
            <a:ext cx="1519024" cy="2029594"/>
          </a:xfrm>
          <a:prstGeom prst="rect">
            <a:avLst/>
          </a:prstGeom>
          <a:noFill/>
        </p:spPr>
      </p:pic>
      <p:pic>
        <p:nvPicPr>
          <p:cNvPr id="5124" name="Picture 4" descr="C:\Users\user\Desktop\Ася фото\d9e45c01-c062-4f7e-9676-f8b8f6cf7f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900" y="4540152"/>
            <a:ext cx="1487606" cy="1983475"/>
          </a:xfrm>
          <a:prstGeom prst="rect">
            <a:avLst/>
          </a:prstGeom>
          <a:noFill/>
        </p:spPr>
      </p:pic>
      <p:pic>
        <p:nvPicPr>
          <p:cNvPr id="5125" name="Picture 5" descr="C:\Users\user\Desktop\Ася фото\0d92f9d6-ba2d-47f7-8f00-1ae1d5d506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457" y="4435523"/>
            <a:ext cx="1525139" cy="2033518"/>
          </a:xfrm>
          <a:prstGeom prst="rect">
            <a:avLst/>
          </a:prstGeom>
          <a:noFill/>
        </p:spPr>
      </p:pic>
      <p:pic>
        <p:nvPicPr>
          <p:cNvPr id="5126" name="Picture 6" descr="C:\Users\user\Desktop\Ася фото\PHOTO-2021-11-27-17-44-12.jpg"/>
          <p:cNvPicPr>
            <a:picLocks noChangeAspect="1" noChangeArrowheads="1"/>
          </p:cNvPicPr>
          <p:nvPr/>
        </p:nvPicPr>
        <p:blipFill>
          <a:blip r:embed="rId7" cstate="print"/>
          <a:srcRect l="6837"/>
          <a:stretch>
            <a:fillRect/>
          </a:stretch>
        </p:blipFill>
        <p:spPr bwMode="auto">
          <a:xfrm>
            <a:off x="3098042" y="2210937"/>
            <a:ext cx="3348250" cy="2019372"/>
          </a:xfrm>
          <a:prstGeom prst="rect">
            <a:avLst/>
          </a:prstGeom>
          <a:noFill/>
        </p:spPr>
      </p:pic>
      <p:pic>
        <p:nvPicPr>
          <p:cNvPr id="5127" name="Picture 7" descr="C:\Users\user\Desktop\Ася фото\PHOTO-2021-11-23-13-46-09 (1).jpg"/>
          <p:cNvPicPr>
            <a:picLocks noChangeAspect="1" noChangeArrowheads="1"/>
          </p:cNvPicPr>
          <p:nvPr/>
        </p:nvPicPr>
        <p:blipFill>
          <a:blip r:embed="rId8" cstate="print"/>
          <a:srcRect t="4097"/>
          <a:stretch>
            <a:fillRect/>
          </a:stretch>
        </p:blipFill>
        <p:spPr bwMode="auto">
          <a:xfrm>
            <a:off x="3882787" y="4462818"/>
            <a:ext cx="1426192" cy="2018281"/>
          </a:xfrm>
          <a:prstGeom prst="rect">
            <a:avLst/>
          </a:prstGeom>
          <a:noFill/>
        </p:spPr>
      </p:pic>
      <p:pic>
        <p:nvPicPr>
          <p:cNvPr id="5128" name="Picture 8" descr="C:\Users\user\Desktop\Ася фото\fc56a1b3-7b13-4990-a05e-d5d7ee9b96c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2388" y="4482555"/>
            <a:ext cx="1496974" cy="2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9943" y="293914"/>
            <a:ext cx="6226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достижения</a:t>
            </a:r>
            <a:endParaRPr lang="ru-RU" sz="5400" b="1" cap="all" spc="0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 descr="C:\Users\Абас\Downloads\87a06c07afeced2ad7e54d9e44181a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442" y="1232721"/>
            <a:ext cx="1599603" cy="2179219"/>
          </a:xfrm>
          <a:prstGeom prst="rect">
            <a:avLst/>
          </a:prstGeom>
          <a:noFill/>
        </p:spPr>
      </p:pic>
      <p:pic>
        <p:nvPicPr>
          <p:cNvPr id="4098" name="Picture 2" descr="C:\Users\Абас\Downloads\081e38c4cac93a2463ea351540aa6c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198" y="3758084"/>
            <a:ext cx="1569493" cy="2218543"/>
          </a:xfrm>
          <a:prstGeom prst="rect">
            <a:avLst/>
          </a:prstGeom>
          <a:noFill/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726326" y="3325287"/>
          <a:ext cx="1787369" cy="2529604"/>
        </p:xfrm>
        <a:graphic>
          <a:graphicData uri="http://schemas.openxmlformats.org/presentationml/2006/ole">
            <p:oleObj spid="_x0000_s4099" name="Acrobat Document" r:id="rId5" imgW="7556400" imgH="107100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86000" y="166551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Вхожу  я в класс, и сердце бьется; 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"Надеюсь, верю и люблю!" 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И эти три святые слова 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Душе ребенка отдаю. 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 l="4536" t="5390" r="4523" b="7221"/>
          <a:stretch>
            <a:fillRect/>
          </a:stretch>
        </p:blipFill>
        <p:spPr bwMode="auto">
          <a:xfrm rot="5400000">
            <a:off x="1717808" y="4768087"/>
            <a:ext cx="2159478" cy="155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Абас\Downloads\3212ada73393b9003a02d303466a227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351" y="4485076"/>
            <a:ext cx="1480781" cy="2093145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 l="6453" t="8616" r="3967" b="5810"/>
          <a:stretch>
            <a:fillRect/>
          </a:stretch>
        </p:blipFill>
        <p:spPr bwMode="auto">
          <a:xfrm rot="5400000">
            <a:off x="-53966" y="4080056"/>
            <a:ext cx="2209685" cy="158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 l="5238" t="3392" r="3191" b="8853"/>
          <a:stretch>
            <a:fillRect/>
          </a:stretch>
        </p:blipFill>
        <p:spPr bwMode="auto">
          <a:xfrm rot="5400000">
            <a:off x="-131561" y="1647037"/>
            <a:ext cx="2260163" cy="162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user\Desktop\Ася фото\PHOTO-2021-11-26-18-49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915"/>
            <a:ext cx="2394169" cy="11970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50846" y="968991"/>
            <a:ext cx="304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меня хорошо получается…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33015" y="1351128"/>
            <a:ext cx="622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dirty="0" smtClean="0"/>
              <a:t>           </a:t>
            </a:r>
            <a:r>
              <a:rPr lang="ru-RU" b="1" dirty="0" smtClean="0"/>
              <a:t>Применять на своих  уроках игровые технологии как средство мотивации учащихся к обучению и как форму организации занятия.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24084" y="5090615"/>
            <a:ext cx="7219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D92778"/>
                </a:solidFill>
              </a:rPr>
              <a:t>«Без игры не может быть полноценного умственного развития. Игра – это огромное   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любознательности»</a:t>
            </a:r>
          </a:p>
          <a:p>
            <a:pPr algn="r"/>
            <a:r>
              <a:rPr lang="ru-RU" i="1" dirty="0" smtClean="0">
                <a:solidFill>
                  <a:srgbClr val="D92778"/>
                </a:solidFill>
              </a:rPr>
              <a:t>Сухомлинский В. А.</a:t>
            </a:r>
            <a:endParaRPr lang="ru-RU" i="1" dirty="0">
              <a:solidFill>
                <a:srgbClr val="D92778"/>
              </a:solidFill>
            </a:endParaRPr>
          </a:p>
        </p:txBody>
      </p:sp>
      <p:pic>
        <p:nvPicPr>
          <p:cNvPr id="24578" name="Picture 2" descr="C:\Users\user\Desktop\Ася фото\PHOTO-2021-11-12-13-46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2" y="2511187"/>
            <a:ext cx="1514902" cy="201986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74961" y="614149"/>
            <a:ext cx="3521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1.Игровые технологии</a:t>
            </a:r>
            <a:endParaRPr lang="ru-RU" b="1" cap="all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1379" y="163773"/>
            <a:ext cx="569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Педагогические технологии</a:t>
            </a:r>
            <a:endParaRPr lang="ru-RU" sz="2400" b="1" cap="all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38824" y="2292824"/>
            <a:ext cx="306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результате использования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33266" y="2524835"/>
            <a:ext cx="72060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«Слабые» учащиеся начинают проявлять интерес и лучше заниматься, у них развивается интерес к математике;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У многих детей обнаруживаются большие способности, инициатива, изобретательность;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Изученный материал забывается учащимися в меньшей степени и медленнее, чем материал, при изучении которого игра не использовалась;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Игра объединяет класс, формирует у обучающихся умение слушать товарищей и прийти на помощь в трудной ситуации.</a:t>
            </a:r>
            <a:endParaRPr lang="ru-RU" dirty="0"/>
          </a:p>
        </p:txBody>
      </p:sp>
      <p:pic>
        <p:nvPicPr>
          <p:cNvPr id="24580" name="Picture 4" descr="C:\Users\user\Desktop\Ася фото\PHOTO-2021-11-12-12-21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175"/>
            <a:ext cx="1965927" cy="1474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53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user\Desktop\Ася фото\IMG_6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7095" y="1908123"/>
            <a:ext cx="2436130" cy="1827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067" y="272955"/>
            <a:ext cx="6425509" cy="10781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28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меня хорошо получается…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60309" y="286604"/>
            <a:ext cx="6277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Цифровые технологии</a:t>
            </a:r>
            <a:endParaRPr lang="ru-RU" sz="2400" b="1" cap="all" dirty="0">
              <a:ln/>
              <a:solidFill>
                <a:srgbClr val="D9277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0878" y="1187354"/>
            <a:ext cx="681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Применять на своих  уроках наглядный метод обучения (использование презентаций, математических фигур, моделей).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83391" y="5049672"/>
            <a:ext cx="6673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altLang="ru-RU" i="1" dirty="0" smtClean="0">
                <a:solidFill>
                  <a:srgbClr val="D92778"/>
                </a:solidFill>
              </a:rPr>
              <a:t>«Если Вы хотите научиться плавать,</a:t>
            </a:r>
          </a:p>
          <a:p>
            <a:pPr algn="r">
              <a:buNone/>
            </a:pPr>
            <a:r>
              <a:rPr lang="ru-RU" altLang="ru-RU" i="1" dirty="0" smtClean="0">
                <a:solidFill>
                  <a:srgbClr val="D92778"/>
                </a:solidFill>
              </a:rPr>
              <a:t> то смело входите в воду, </a:t>
            </a:r>
          </a:p>
          <a:p>
            <a:pPr algn="r">
              <a:buNone/>
            </a:pPr>
            <a:r>
              <a:rPr lang="ru-RU" altLang="ru-RU" i="1" dirty="0" smtClean="0">
                <a:solidFill>
                  <a:srgbClr val="D92778"/>
                </a:solidFill>
              </a:rPr>
              <a:t>а если хотите научиться </a:t>
            </a:r>
          </a:p>
          <a:p>
            <a:pPr algn="r">
              <a:buNone/>
            </a:pPr>
            <a:r>
              <a:rPr lang="ru-RU" altLang="ru-RU" i="1" dirty="0" smtClean="0">
                <a:solidFill>
                  <a:srgbClr val="D92778"/>
                </a:solidFill>
              </a:rPr>
              <a:t>решать задачи – решайте их»</a:t>
            </a:r>
          </a:p>
          <a:p>
            <a:pPr algn="r">
              <a:buNone/>
            </a:pPr>
            <a:endParaRPr lang="ru-RU" altLang="ru-RU" i="1" dirty="0" smtClean="0">
              <a:solidFill>
                <a:srgbClr val="D92778"/>
              </a:solidFill>
            </a:endParaRPr>
          </a:p>
          <a:p>
            <a:pPr algn="r">
              <a:buNone/>
            </a:pPr>
            <a:r>
              <a:rPr lang="ru-RU" altLang="ru-RU" i="1" dirty="0" smtClean="0">
                <a:solidFill>
                  <a:srgbClr val="D92778"/>
                </a:solidFill>
              </a:rPr>
              <a:t>                                      Д. Пойа</a:t>
            </a:r>
            <a:endParaRPr lang="ru-RU" dirty="0"/>
          </a:p>
        </p:txBody>
      </p:sp>
      <p:pic>
        <p:nvPicPr>
          <p:cNvPr id="25602" name="Picture 2" descr="C:\Users\user\Desktop\Ася фото\IMG_6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6346" y="4909781"/>
            <a:ext cx="2374711" cy="1781033"/>
          </a:xfrm>
          <a:prstGeom prst="rect">
            <a:avLst/>
          </a:prstGeom>
          <a:noFill/>
        </p:spPr>
      </p:pic>
      <p:pic>
        <p:nvPicPr>
          <p:cNvPr id="25603" name="Picture 3" descr="C:\Users\user\Desktop\Ася фото\IMG_6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47850" y="4499212"/>
            <a:ext cx="2492990" cy="186974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85999" y="2429301"/>
            <a:ext cx="60937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Активизируется познавательная деятельность;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Развиваются навыки самообразования и контроля;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Формируется информационно-коммуникационная компетенция;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Повышается уровень комфортности обучения;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Снижается дидактическое затруднение у учащихся;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Повышается активность и инициативность на уроке;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Участие школьников в дистанционных олимпиадах по математике.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02007" y="2033516"/>
            <a:ext cx="465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результате использования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250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067" y="160174"/>
            <a:ext cx="7425560" cy="10544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3.Групповая форма работы</a:t>
            </a:r>
            <a:br>
              <a:rPr lang="ru-RU" sz="3600" b="1" cap="all" dirty="0" smtClean="0">
                <a:ln/>
                <a:solidFill>
                  <a:srgbClr val="D9277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8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меня хорошо получается…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1105470"/>
            <a:ext cx="8281692" cy="2606721"/>
          </a:xfrm>
        </p:spPr>
        <p:txBody>
          <a:bodyPr>
            <a:normAutofit fontScale="25000" lnSpcReduction="20000"/>
          </a:bodyPr>
          <a:lstStyle/>
          <a:p>
            <a:pPr marL="514350" indent="-514350" algn="ctr">
              <a:buNone/>
            </a:pPr>
            <a:r>
              <a:rPr lang="ru-RU" sz="7200" b="1" dirty="0" smtClean="0"/>
              <a:t>Применять на своих  уроках групповую форму работы.</a:t>
            </a:r>
          </a:p>
          <a:p>
            <a:pPr marL="514350" indent="-514350" algn="ctr">
              <a:buNone/>
            </a:pPr>
            <a:r>
              <a:rPr lang="ru-RU" sz="7200" b="1" dirty="0" smtClean="0">
                <a:ln w="11430"/>
                <a:solidFill>
                  <a:srgbClr val="D927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результате использования </a:t>
            </a:r>
            <a:endParaRPr lang="ru-RU" sz="7200" b="1" dirty="0"/>
          </a:p>
          <a:p>
            <a:pPr marL="514350" indent="-514350">
              <a:buFont typeface="+mj-lt"/>
              <a:buAutoNum type="arabicParenR"/>
            </a:pPr>
            <a:r>
              <a:rPr lang="ru-RU" sz="7200" dirty="0" smtClean="0"/>
              <a:t>Дает возможность реализовать стремление учащихся к общению, взаимопомощи и сотрудничеству;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7200" dirty="0" smtClean="0"/>
              <a:t>Активизируется деятельность всех ее участников, создается атмосфера демократизма и дружеского общения;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7200" dirty="0" smtClean="0"/>
              <a:t>Совместные действия позитивно влияют не только на объем, но и на качество работы, что облегчает обучение каждому учащемуся – и сильному, и слабому;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7200" dirty="0" smtClean="0"/>
              <a:t>Дает возможность успешно реализовывать развивающие цели обучения. </a:t>
            </a:r>
          </a:p>
          <a:p>
            <a:pPr marL="0" indent="0" algn="ctr">
              <a:buNone/>
            </a:pPr>
            <a:endParaRPr lang="ru-RU" sz="7200" b="1" i="1" dirty="0" smtClean="0">
              <a:solidFill>
                <a:srgbClr val="D92778"/>
              </a:solidFill>
            </a:endParaRPr>
          </a:p>
          <a:p>
            <a:pPr marL="0" indent="0" algn="ctr">
              <a:buNone/>
            </a:pPr>
            <a:endParaRPr lang="ru-RU" sz="7200" b="1" i="1" dirty="0" smtClean="0">
              <a:solidFill>
                <a:srgbClr val="D92778"/>
              </a:solidFill>
            </a:endParaRPr>
          </a:p>
          <a:p>
            <a:pPr marL="0" indent="0" algn="r">
              <a:buNone/>
            </a:pPr>
            <a:endParaRPr lang="ru-RU" sz="7200" i="1" dirty="0" smtClean="0">
              <a:solidFill>
                <a:srgbClr val="D92778"/>
              </a:solidFill>
            </a:endParaRPr>
          </a:p>
          <a:p>
            <a:pPr marL="0" indent="0" algn="r">
              <a:buNone/>
            </a:pPr>
            <a:endParaRPr lang="ru-RU" sz="7200" i="1" dirty="0" smtClean="0">
              <a:solidFill>
                <a:srgbClr val="D92778"/>
              </a:solidFill>
            </a:endParaRPr>
          </a:p>
          <a:p>
            <a:pPr marL="0" indent="0" algn="r">
              <a:buNone/>
            </a:pPr>
            <a:endParaRPr lang="ru-RU" sz="7200" i="1" dirty="0" smtClean="0">
              <a:solidFill>
                <a:srgbClr val="D92778"/>
              </a:solidFill>
            </a:endParaRPr>
          </a:p>
          <a:p>
            <a:pPr marL="0" indent="0" algn="r">
              <a:buNone/>
            </a:pPr>
            <a:endParaRPr lang="ru-RU" sz="7200" i="1" dirty="0" smtClean="0">
              <a:solidFill>
                <a:srgbClr val="D92778"/>
              </a:solidFill>
            </a:endParaRPr>
          </a:p>
          <a:p>
            <a:pPr algn="r">
              <a:buNone/>
            </a:pPr>
            <a:r>
              <a:rPr lang="ru-RU" sz="7200" i="1" dirty="0" smtClean="0">
                <a:solidFill>
                  <a:srgbClr val="D92778"/>
                </a:solidFill>
              </a:rPr>
              <a:t> «… то, что сегодня ребёнок умеет </a:t>
            </a:r>
            <a:br>
              <a:rPr lang="ru-RU" sz="7200" i="1" dirty="0" smtClean="0">
                <a:solidFill>
                  <a:srgbClr val="D92778"/>
                </a:solidFill>
              </a:rPr>
            </a:br>
            <a:r>
              <a:rPr lang="ru-RU" sz="7200" i="1" dirty="0" smtClean="0">
                <a:solidFill>
                  <a:srgbClr val="D92778"/>
                </a:solidFill>
              </a:rPr>
              <a:t>делать в сотрудничестве и под </a:t>
            </a:r>
            <a:br>
              <a:rPr lang="ru-RU" sz="7200" i="1" dirty="0" smtClean="0">
                <a:solidFill>
                  <a:srgbClr val="D92778"/>
                </a:solidFill>
              </a:rPr>
            </a:br>
            <a:r>
              <a:rPr lang="ru-RU" sz="7200" i="1" dirty="0" smtClean="0">
                <a:solidFill>
                  <a:srgbClr val="D92778"/>
                </a:solidFill>
              </a:rPr>
              <a:t>руководством, завтра становится </a:t>
            </a:r>
            <a:br>
              <a:rPr lang="ru-RU" sz="7200" i="1" dirty="0" smtClean="0">
                <a:solidFill>
                  <a:srgbClr val="D92778"/>
                </a:solidFill>
              </a:rPr>
            </a:br>
            <a:r>
              <a:rPr lang="ru-RU" sz="7200" i="1" dirty="0" smtClean="0">
                <a:solidFill>
                  <a:srgbClr val="D92778"/>
                </a:solidFill>
              </a:rPr>
              <a:t>способен выполнять самостоятельно… »</a:t>
            </a:r>
          </a:p>
          <a:p>
            <a:pPr algn="r">
              <a:buNone/>
            </a:pPr>
            <a:r>
              <a:rPr lang="ru-RU" sz="7200" i="1" dirty="0" err="1" smtClean="0">
                <a:solidFill>
                  <a:srgbClr val="D92778"/>
                </a:solidFill>
              </a:rPr>
              <a:t>Выготский</a:t>
            </a:r>
            <a:r>
              <a:rPr lang="ru-RU" sz="7200" i="1" dirty="0" smtClean="0">
                <a:solidFill>
                  <a:srgbClr val="D92778"/>
                </a:solidFill>
              </a:rPr>
              <a:t> Л. С.</a:t>
            </a:r>
          </a:p>
          <a:p>
            <a:pPr marL="0" indent="0" algn="r">
              <a:buNone/>
            </a:pPr>
            <a:endParaRPr lang="ru-RU" sz="7200" i="1" dirty="0" smtClean="0">
              <a:solidFill>
                <a:srgbClr val="D92778"/>
              </a:solidFill>
            </a:endParaRPr>
          </a:p>
          <a:p>
            <a:pPr marL="0" indent="0" algn="r">
              <a:buNone/>
            </a:pPr>
            <a:endParaRPr lang="ru-RU" sz="3200" i="1" dirty="0" smtClean="0">
              <a:solidFill>
                <a:srgbClr val="D92778"/>
              </a:solidFill>
            </a:endParaRPr>
          </a:p>
          <a:p>
            <a:pPr marL="0" indent="0" algn="r">
              <a:buNone/>
            </a:pPr>
            <a:endParaRPr lang="ru-RU" sz="3200" i="1" dirty="0" smtClean="0">
              <a:solidFill>
                <a:srgbClr val="D92778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514350" indent="-514350">
              <a:buFont typeface="+mj-lt"/>
              <a:buAutoNum type="arabicParenR" startAt="2"/>
            </a:pPr>
            <a:endParaRPr lang="ru-RU" sz="2400" dirty="0"/>
          </a:p>
        </p:txBody>
      </p:sp>
      <p:pic>
        <p:nvPicPr>
          <p:cNvPr id="26626" name="Picture 2" descr="C:\Users\user\Desktop\Ася фото\PHOTO-2021-11-15-19-56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942" y="3616657"/>
            <a:ext cx="1305919" cy="1741226"/>
          </a:xfrm>
          <a:prstGeom prst="rect">
            <a:avLst/>
          </a:prstGeom>
          <a:noFill/>
        </p:spPr>
      </p:pic>
      <p:pic>
        <p:nvPicPr>
          <p:cNvPr id="26627" name="Picture 3" descr="C:\Users\user\Desktop\Ася фото\PHOTO-2021-11-13-08-39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404" y="3889611"/>
            <a:ext cx="1787003" cy="2382671"/>
          </a:xfrm>
          <a:prstGeom prst="rect">
            <a:avLst/>
          </a:prstGeom>
          <a:noFill/>
        </p:spPr>
      </p:pic>
      <p:pic>
        <p:nvPicPr>
          <p:cNvPr id="26628" name="Picture 4" descr="C:\Users\user\Desktop\Ася фото\PHOTO-2021-11-13-08-40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444" y="3911221"/>
            <a:ext cx="1842448" cy="2456597"/>
          </a:xfrm>
          <a:prstGeom prst="rect">
            <a:avLst/>
          </a:prstGeom>
          <a:noFill/>
        </p:spPr>
      </p:pic>
      <p:pic>
        <p:nvPicPr>
          <p:cNvPr id="26630" name="Picture 6" descr="C:\Users\user\Desktop\Ася фото\IMG_5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008729" y="3630302"/>
            <a:ext cx="2292822" cy="1719617"/>
          </a:xfrm>
          <a:prstGeom prst="rect">
            <a:avLst/>
          </a:prstGeom>
          <a:noFill/>
        </p:spPr>
      </p:pic>
      <p:pic>
        <p:nvPicPr>
          <p:cNvPr id="26631" name="Picture 7" descr="C:\Users\user\Desktop\273e3d682642b853b57552614a68e4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8261">
            <a:off x="5034375" y="4272352"/>
            <a:ext cx="1568296" cy="5290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507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761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Acrobat Document</vt:lpstr>
      <vt:lpstr>Слайд 1</vt:lpstr>
      <vt:lpstr>У меня это хорошо получается</vt:lpstr>
      <vt:lpstr>Слайд 3</vt:lpstr>
      <vt:lpstr> Мои педагогические заповеди  </vt:lpstr>
      <vt:lpstr>Слайд 5</vt:lpstr>
      <vt:lpstr>Слайд 6</vt:lpstr>
      <vt:lpstr>Слайд 7</vt:lpstr>
      <vt:lpstr>  У меня хорошо получается…</vt:lpstr>
      <vt:lpstr>3.Групповая форма работы У меня хорошо получается…</vt:lpstr>
      <vt:lpstr>                                   «Учитель, который мало или вообще  не принимает во внимание различия индивидуальностей в классе,  есть личность, которой  безразличны жизни ее учеников» Уильям А. Вард  </vt:lpstr>
      <vt:lpstr>Слайд 11</vt:lpstr>
      <vt:lpstr>           Я вижу -     запоминаю,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Тагировна</cp:lastModifiedBy>
  <cp:revision>90</cp:revision>
  <dcterms:created xsi:type="dcterms:W3CDTF">2014-11-21T11:00:06Z</dcterms:created>
  <dcterms:modified xsi:type="dcterms:W3CDTF">2023-01-15T18:20:23Z</dcterms:modified>
</cp:coreProperties>
</file>